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01" r:id="rId3"/>
    <p:sldMasterId id="2147483713" r:id="rId4"/>
  </p:sldMasterIdLst>
  <p:notesMasterIdLst>
    <p:notesMasterId r:id="rId41"/>
  </p:notesMasterIdLst>
  <p:sldIdLst>
    <p:sldId id="542" r:id="rId5"/>
    <p:sldId id="450" r:id="rId6"/>
    <p:sldId id="300" r:id="rId7"/>
    <p:sldId id="301" r:id="rId8"/>
    <p:sldId id="267" r:id="rId9"/>
    <p:sldId id="1402" r:id="rId10"/>
    <p:sldId id="335" r:id="rId11"/>
    <p:sldId id="1403" r:id="rId12"/>
    <p:sldId id="1416" r:id="rId13"/>
    <p:sldId id="1411" r:id="rId14"/>
    <p:sldId id="1404" r:id="rId15"/>
    <p:sldId id="597" r:id="rId16"/>
    <p:sldId id="351" r:id="rId17"/>
    <p:sldId id="290" r:id="rId18"/>
    <p:sldId id="307" r:id="rId19"/>
    <p:sldId id="1413" r:id="rId20"/>
    <p:sldId id="365" r:id="rId21"/>
    <p:sldId id="375" r:id="rId22"/>
    <p:sldId id="283" r:id="rId23"/>
    <p:sldId id="284" r:id="rId24"/>
    <p:sldId id="1417" r:id="rId25"/>
    <p:sldId id="291" r:id="rId26"/>
    <p:sldId id="1352" r:id="rId27"/>
    <p:sldId id="321" r:id="rId28"/>
    <p:sldId id="409" r:id="rId29"/>
    <p:sldId id="395" r:id="rId30"/>
    <p:sldId id="396" r:id="rId31"/>
    <p:sldId id="397" r:id="rId32"/>
    <p:sldId id="398" r:id="rId33"/>
    <p:sldId id="403" r:id="rId34"/>
    <p:sldId id="404" r:id="rId35"/>
    <p:sldId id="402" r:id="rId36"/>
    <p:sldId id="392" r:id="rId37"/>
    <p:sldId id="354" r:id="rId38"/>
    <p:sldId id="1395" r:id="rId39"/>
    <p:sldId id="53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FFFB"/>
    <a:srgbClr val="FC4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16"/>
    <p:restoredTop sz="89634" autoAdjust="0"/>
  </p:normalViewPr>
  <p:slideViewPr>
    <p:cSldViewPr>
      <p:cViewPr varScale="1">
        <p:scale>
          <a:sx n="101" d="100"/>
          <a:sy n="101" d="100"/>
        </p:scale>
        <p:origin x="2480" y="192"/>
      </p:cViewPr>
      <p:guideLst>
        <p:guide orient="horz" pos="2160"/>
        <p:guide pos="2880"/>
      </p:guideLst>
    </p:cSldViewPr>
  </p:slideViewPr>
  <p:notesTextViewPr>
    <p:cViewPr>
      <p:scale>
        <a:sx n="1" d="1"/>
        <a:sy n="1" d="1"/>
      </p:scale>
      <p:origin x="0" y="0"/>
    </p:cViewPr>
  </p:notesTextViewPr>
  <p:sorterViewPr>
    <p:cViewPr>
      <p:scale>
        <a:sx n="100" d="100"/>
        <a:sy n="100" d="100"/>
      </p:scale>
      <p:origin x="0" y="-148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63C08-85E5-3C4B-9CFE-C6515B406853}" type="datetimeFigureOut">
              <a:rPr lang="en-US" smtClean="0"/>
              <a:pPr/>
              <a:t>9/7/19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30507E-E159-1540-9DBD-A2E5A565A99D}" type="slidenum">
              <a:rPr lang="en-US" smtClean="0"/>
              <a:pPr/>
              <a:t>‹#›</a:t>
            </a:fld>
            <a:endParaRPr lang="en-US"/>
          </a:p>
        </p:txBody>
      </p:sp>
    </p:spTree>
    <p:extLst>
      <p:ext uri="{BB962C8B-B14F-4D97-AF65-F5344CB8AC3E}">
        <p14:creationId xmlns:p14="http://schemas.microsoft.com/office/powerpoint/2010/main" val="26511202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107FFF3-F739-4631-816B-383DA2EBF6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0ECC1C8-13A2-4CB3-8034-E05D9F9E4926}" type="slidenum">
              <a:rPr lang="en-US" altLang="en-US" sz="1200">
                <a:solidFill>
                  <a:srgbClr val="000000"/>
                </a:solidFill>
              </a:rPr>
              <a:pPr eaLnBrk="1" hangingPunct="1"/>
              <a:t>3</a:t>
            </a:fld>
            <a:endParaRPr lang="en-US" altLang="en-US" sz="1200">
              <a:solidFill>
                <a:srgbClr val="000000"/>
              </a:solidFill>
            </a:endParaRPr>
          </a:p>
        </p:txBody>
      </p:sp>
      <p:sp>
        <p:nvSpPr>
          <p:cNvPr id="19458" name="Rectangle 2">
            <a:extLst>
              <a:ext uri="{FF2B5EF4-FFF2-40B4-BE49-F238E27FC236}">
                <a16:creationId xmlns:a16="http://schemas.microsoft.com/office/drawing/2014/main" id="{D6F94D1C-5589-477D-9651-9440CC6342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9BF613A3-30F1-4734-BAED-EC4E8DDB0D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a:extLst>
              <a:ext uri="{FF2B5EF4-FFF2-40B4-BE49-F238E27FC236}">
                <a16:creationId xmlns:a16="http://schemas.microsoft.com/office/drawing/2014/main" id="{8E1EB320-FF76-4CCE-BE52-29FD8CDC4E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Segnaposto note 2">
            <a:extLst>
              <a:ext uri="{FF2B5EF4-FFF2-40B4-BE49-F238E27FC236}">
                <a16:creationId xmlns:a16="http://schemas.microsoft.com/office/drawing/2014/main" id="{5FD4634F-5AC8-4603-8F21-03DF56093B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en-US">
              <a:ea typeface="ＭＳ Ｐゴシック" panose="020B0600070205080204" pitchFamily="34" charset="-128"/>
            </a:endParaRPr>
          </a:p>
        </p:txBody>
      </p:sp>
      <p:sp>
        <p:nvSpPr>
          <p:cNvPr id="44035" name="Segnaposto numero diapositiva 3">
            <a:extLst>
              <a:ext uri="{FF2B5EF4-FFF2-40B4-BE49-F238E27FC236}">
                <a16:creationId xmlns:a16="http://schemas.microsoft.com/office/drawing/2014/main" id="{0E890F31-3ADB-4F77-ABD5-B4ACEB25A8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608BC8D-7B7A-452F-B215-83BDF6DE1981}" type="slidenum">
              <a:rPr lang="it-IT" altLang="en-US" sz="1200"/>
              <a:pPr eaLnBrk="1" hangingPunct="1"/>
              <a:t>31</a:t>
            </a:fld>
            <a:endParaRPr lang="it-IT"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ubstituent imagine diapozitiv 1">
            <a:extLst>
              <a:ext uri="{FF2B5EF4-FFF2-40B4-BE49-F238E27FC236}">
                <a16:creationId xmlns:a16="http://schemas.microsoft.com/office/drawing/2014/main" id="{3736E7DE-0A96-4091-AC7E-929DFB8750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Substituent note 2">
            <a:extLst>
              <a:ext uri="{FF2B5EF4-FFF2-40B4-BE49-F238E27FC236}">
                <a16:creationId xmlns:a16="http://schemas.microsoft.com/office/drawing/2014/main" id="{1869AA79-818C-4A69-B124-C376913FA5D5}"/>
              </a:ext>
            </a:extLst>
          </p:cNvPr>
          <p:cNvSpPr>
            <a:spLocks noGrp="1"/>
          </p:cNvSpPr>
          <p:nvPr>
            <p:ph type="body" idx="1"/>
          </p:nvPr>
        </p:nvSpPr>
        <p:spPr bwMode="auto">
          <a:xfrm>
            <a:off x="1131888" y="4343400"/>
            <a:ext cx="4519612"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a:latin typeface="Arial" panose="020B0604020202020204" pitchFamily="34" charset="0"/>
                <a:ea typeface="ＭＳ Ｐゴシック" panose="020B0600070205080204" pitchFamily="34" charset="-128"/>
                <a:cs typeface="Arial" panose="020B0604020202020204" pitchFamily="34" charset="0"/>
              </a:rPr>
              <a:t>So, what about laser lithotripsy? Starting from 1953 with ultrasonic lithotripsy we have especially to remind you the holmium laser introduced in 1995.</a:t>
            </a:r>
            <a:endParaRPr lang="ro-RO" altLang="en-US" sz="1600" b="1">
              <a:latin typeface="Arial" panose="020B0604020202020204" pitchFamily="34" charset="0"/>
              <a:ea typeface="ＭＳ Ｐゴシック" panose="020B0600070205080204" pitchFamily="34" charset="-128"/>
              <a:cs typeface="Arial" panose="020B0604020202020204" pitchFamily="34" charset="0"/>
            </a:endParaRPr>
          </a:p>
        </p:txBody>
      </p:sp>
      <p:sp>
        <p:nvSpPr>
          <p:cNvPr id="27651" name="Substituent număr diapozitiv 3">
            <a:extLst>
              <a:ext uri="{FF2B5EF4-FFF2-40B4-BE49-F238E27FC236}">
                <a16:creationId xmlns:a16="http://schemas.microsoft.com/office/drawing/2014/main" id="{F704B01A-6B85-4B9B-B894-1F58B50490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CD86C3C-B5B0-4EF4-9CDE-80FAA5283D67}" type="slidenum">
              <a:rPr lang="en-US" altLang="en-US" sz="1200">
                <a:solidFill>
                  <a:srgbClr val="000000"/>
                </a:solidFill>
              </a:rPr>
              <a:pPr eaLnBrk="1" hangingPunct="1"/>
              <a:t>33</a:t>
            </a:fld>
            <a:endParaRPr lang="en-US" altLang="en-US" sz="1200">
              <a:solidFill>
                <a:srgbClr val="000000"/>
              </a:solidFill>
            </a:endParaRPr>
          </a:p>
        </p:txBody>
      </p:sp>
    </p:spTree>
    <p:extLst>
      <p:ext uri="{BB962C8B-B14F-4D97-AF65-F5344CB8AC3E}">
        <p14:creationId xmlns:p14="http://schemas.microsoft.com/office/powerpoint/2010/main" val="94451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ubstituent imagine diapozitiv 1">
            <a:extLst>
              <a:ext uri="{FF2B5EF4-FFF2-40B4-BE49-F238E27FC236}">
                <a16:creationId xmlns:a16="http://schemas.microsoft.com/office/drawing/2014/main" id="{41F10325-D91B-44DE-A1E6-1C82A84D55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Substituent note 2">
            <a:extLst>
              <a:ext uri="{FF2B5EF4-FFF2-40B4-BE49-F238E27FC236}">
                <a16:creationId xmlns:a16="http://schemas.microsoft.com/office/drawing/2014/main" id="{3B8E4D60-877A-40F7-AAE5-1667207B45FC}"/>
              </a:ext>
            </a:extLst>
          </p:cNvPr>
          <p:cNvSpPr>
            <a:spLocks noGrp="1"/>
          </p:cNvSpPr>
          <p:nvPr>
            <p:ph type="body" idx="1"/>
          </p:nvPr>
        </p:nvSpPr>
        <p:spPr bwMode="auto">
          <a:xfrm>
            <a:off x="1131888" y="4343400"/>
            <a:ext cx="4592637"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dirty="0">
                <a:latin typeface="Arial" panose="020B0604020202020204" pitchFamily="34" charset="0"/>
                <a:ea typeface="ＭＳ Ｐゴシック" panose="020B0600070205080204" pitchFamily="34" charset="-128"/>
                <a:cs typeface="Arial" panose="020B0604020202020204" pitchFamily="34" charset="0"/>
              </a:rPr>
              <a:t>What do we have new and at the same time remarkably promising? We should mention the robotic flexible ureteroscopy for renal calculi. The initial experience from USA and India already defined some comparative studies concerning the standard manual ureteroscopy. The robotic flexible technology is improving and we are waiting for significant clinical applications.</a:t>
            </a:r>
            <a:endParaRPr lang="ro-RO" altLang="en-US" sz="16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8547" name="Substituent număr diapozitiv 3">
            <a:extLst>
              <a:ext uri="{FF2B5EF4-FFF2-40B4-BE49-F238E27FC236}">
                <a16:creationId xmlns:a16="http://schemas.microsoft.com/office/drawing/2014/main" id="{A8430818-603B-401A-9AB0-201E8DF097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C5226C-E93A-41A0-914D-FA503AE8ECA2}" type="slidenum">
              <a:rPr lang="en-US" altLang="en-US" sz="1200"/>
              <a:pPr eaLnBrk="1" hangingPunct="1"/>
              <a:t>34</a:t>
            </a:fld>
            <a:endParaRPr lang="en-US" altLang="en-US" sz="1200"/>
          </a:p>
        </p:txBody>
      </p:sp>
    </p:spTree>
    <p:extLst>
      <p:ext uri="{BB962C8B-B14F-4D97-AF65-F5344CB8AC3E}">
        <p14:creationId xmlns:p14="http://schemas.microsoft.com/office/powerpoint/2010/main" val="283404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 2012, </a:t>
            </a:r>
            <a:r>
              <a:rPr lang="en-US" dirty="0" err="1"/>
              <a:t>matani</a:t>
            </a:r>
            <a:r>
              <a:rPr lang="en-US" dirty="0"/>
              <a:t> 2013, </a:t>
            </a:r>
            <a:r>
              <a:rPr lang="en-US" dirty="0" err="1"/>
              <a:t>monn</a:t>
            </a:r>
            <a:r>
              <a:rPr lang="en-US" dirty="0"/>
              <a:t> 2015</a:t>
            </a:r>
          </a:p>
        </p:txBody>
      </p:sp>
      <p:sp>
        <p:nvSpPr>
          <p:cNvPr id="4" name="Slide Number Placeholder 3"/>
          <p:cNvSpPr>
            <a:spLocks noGrp="1"/>
          </p:cNvSpPr>
          <p:nvPr>
            <p:ph type="sldNum" sz="quarter" idx="5"/>
          </p:nvPr>
        </p:nvSpPr>
        <p:spPr/>
        <p:txBody>
          <a:bodyPr/>
          <a:lstStyle/>
          <a:p>
            <a:fld id="{8C30507E-E159-1540-9DBD-A2E5A565A99D}" type="slidenum">
              <a:rPr lang="en-US" smtClean="0"/>
              <a:pPr/>
              <a:t>35</a:t>
            </a:fld>
            <a:endParaRPr lang="en-US"/>
          </a:p>
        </p:txBody>
      </p:sp>
    </p:spTree>
    <p:extLst>
      <p:ext uri="{BB962C8B-B14F-4D97-AF65-F5344CB8AC3E}">
        <p14:creationId xmlns:p14="http://schemas.microsoft.com/office/powerpoint/2010/main" val="28991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ADFDAC99-DDA4-46A1-8E1A-DF7AAFDA11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EB73298-D4B7-4561-8E21-33E21DF1FD03}" type="slidenum">
              <a:rPr lang="en-US" altLang="en-US" sz="1200">
                <a:solidFill>
                  <a:srgbClr val="000000"/>
                </a:solidFill>
              </a:rPr>
              <a:pPr eaLnBrk="1" hangingPunct="1"/>
              <a:t>4</a:t>
            </a:fld>
            <a:endParaRPr lang="en-US" altLang="en-US" sz="1200">
              <a:solidFill>
                <a:srgbClr val="000000"/>
              </a:solidFill>
            </a:endParaRPr>
          </a:p>
        </p:txBody>
      </p:sp>
      <p:sp>
        <p:nvSpPr>
          <p:cNvPr id="19458" name="Rectangle 2">
            <a:extLst>
              <a:ext uri="{FF2B5EF4-FFF2-40B4-BE49-F238E27FC236}">
                <a16:creationId xmlns:a16="http://schemas.microsoft.com/office/drawing/2014/main" id="{52CE1D91-2584-4670-9139-0F4F465812F7}"/>
              </a:ext>
            </a:extLst>
          </p:cNvPr>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56A9A459-B7F9-4C66-97BE-22CC6AEEFE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0507E-E159-1540-9DBD-A2E5A565A99D}" type="slidenum">
              <a:rPr lang="en-US" smtClean="0"/>
              <a:pPr/>
              <a:t>6</a:t>
            </a:fld>
            <a:endParaRPr lang="en-US"/>
          </a:p>
        </p:txBody>
      </p:sp>
    </p:spTree>
    <p:extLst>
      <p:ext uri="{BB962C8B-B14F-4D97-AF65-F5344CB8AC3E}">
        <p14:creationId xmlns:p14="http://schemas.microsoft.com/office/powerpoint/2010/main" val="324332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7">
            <a:extLst>
              <a:ext uri="{FF2B5EF4-FFF2-40B4-BE49-F238E27FC236}">
                <a16:creationId xmlns:a16="http://schemas.microsoft.com/office/drawing/2014/main" id="{5A1826F4-F73A-4577-AE63-B684089B95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1981AA3-9025-4AEB-89B5-B890A28DD990}" type="slidenum">
              <a:rPr lang="en-US" altLang="en-US" sz="1200"/>
              <a:pPr eaLnBrk="1" hangingPunct="1"/>
              <a:t>13</a:t>
            </a:fld>
            <a:endParaRPr lang="en-US" altLang="en-US" sz="1200"/>
          </a:p>
        </p:txBody>
      </p:sp>
      <p:sp>
        <p:nvSpPr>
          <p:cNvPr id="65538" name="Substituent imagine diapozitiv 1">
            <a:extLst>
              <a:ext uri="{FF2B5EF4-FFF2-40B4-BE49-F238E27FC236}">
                <a16:creationId xmlns:a16="http://schemas.microsoft.com/office/drawing/2014/main" id="{0D9AB07E-905C-4E52-A7EC-299AA14100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Substituent note 2">
            <a:extLst>
              <a:ext uri="{FF2B5EF4-FFF2-40B4-BE49-F238E27FC236}">
                <a16:creationId xmlns:a16="http://schemas.microsoft.com/office/drawing/2014/main" id="{F4049084-FC9A-4D0D-B755-9FC692ADACDD}"/>
              </a:ext>
            </a:extLst>
          </p:cNvPr>
          <p:cNvSpPr>
            <a:spLocks noGrp="1"/>
          </p:cNvSpPr>
          <p:nvPr>
            <p:ph type="body" idx="1"/>
          </p:nvPr>
        </p:nvSpPr>
        <p:spPr bwMode="auto">
          <a:xfrm>
            <a:off x="1131888" y="4343400"/>
            <a:ext cx="4592637"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600" b="1">
                <a:latin typeface="Arial" panose="020B0604020202020204" pitchFamily="34" charset="0"/>
                <a:ea typeface="ＭＳ Ｐゴシック" panose="020B0600070205080204" pitchFamily="34" charset="-128"/>
                <a:cs typeface="Arial" panose="020B0604020202020204" pitchFamily="34" charset="0"/>
              </a:rPr>
              <a:t>Indeed, nowadays we have the possibility to improve the quality of images for semirigid ureteroscopy. The digital semirigid instruments offered us a wonderful image concomitant with the advantages of durability and rigid maneuverability. Unfortunately, they are still too big (9.5 French)!</a:t>
            </a:r>
            <a:endParaRPr lang="ro-RO" altLang="en-US" sz="1600" b="1">
              <a:latin typeface="Arial" panose="020B0604020202020204" pitchFamily="34" charset="0"/>
              <a:ea typeface="ＭＳ Ｐゴシック" panose="020B0600070205080204" pitchFamily="34" charset="-128"/>
              <a:cs typeface="Arial" panose="020B0604020202020204" pitchFamily="34" charset="0"/>
            </a:endParaRPr>
          </a:p>
        </p:txBody>
      </p:sp>
      <p:sp>
        <p:nvSpPr>
          <p:cNvPr id="65540" name="Substituent număr diapozitiv 3">
            <a:extLst>
              <a:ext uri="{FF2B5EF4-FFF2-40B4-BE49-F238E27FC236}">
                <a16:creationId xmlns:a16="http://schemas.microsoft.com/office/drawing/2014/main" id="{485534EF-4721-4184-BB3E-316032E7207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6337F9E0-69FC-4188-A520-C961AAD45984}" type="slidenum">
              <a:rPr lang="en-US" altLang="en-US" sz="1200">
                <a:latin typeface="Calibri" panose="020F0502020204030204" pitchFamily="34" charset="0"/>
              </a:rPr>
              <a:pPr algn="r" eaLnBrk="1" hangingPunct="1"/>
              <a:t>13</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7686C9-CABF-7E4D-804F-D27439665857}"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A63AF9-CFD3-4EEA-B32A-53E07201E5A1}" type="slidenum">
              <a:rPr lang="en-GB" smtClean="0"/>
              <a:pPr/>
              <a:t>21</a:t>
            </a:fld>
            <a:endParaRPr lang="en-GB"/>
          </a:p>
        </p:txBody>
      </p:sp>
    </p:spTree>
    <p:extLst>
      <p:ext uri="{BB962C8B-B14F-4D97-AF65-F5344CB8AC3E}">
        <p14:creationId xmlns:p14="http://schemas.microsoft.com/office/powerpoint/2010/main" val="3169303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14/3 most </a:t>
            </a:r>
            <a:r>
              <a:rPr lang="en-GB" dirty="0" err="1"/>
              <a:t>cleard</a:t>
            </a:r>
            <a:endParaRPr lang="en-GB" dirty="0"/>
          </a:p>
        </p:txBody>
      </p:sp>
      <p:sp>
        <p:nvSpPr>
          <p:cNvPr id="4" name="Slide Number Placeholder 3"/>
          <p:cNvSpPr>
            <a:spLocks noGrp="1"/>
          </p:cNvSpPr>
          <p:nvPr>
            <p:ph type="sldNum" sz="quarter" idx="10"/>
          </p:nvPr>
        </p:nvSpPr>
        <p:spPr/>
        <p:txBody>
          <a:bodyPr/>
          <a:lstStyle/>
          <a:p>
            <a:fld id="{42A63AF9-CFD3-4EEA-B32A-53E07201E5A1}" type="slidenum">
              <a:rPr lang="en-GB" smtClean="0"/>
              <a:pPr/>
              <a:t>22</a:t>
            </a:fld>
            <a:endParaRPr lang="en-GB"/>
          </a:p>
        </p:txBody>
      </p:sp>
    </p:spTree>
    <p:extLst>
      <p:ext uri="{BB962C8B-B14F-4D97-AF65-F5344CB8AC3E}">
        <p14:creationId xmlns:p14="http://schemas.microsoft.com/office/powerpoint/2010/main" val="265942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ubstituent imagine diapozitiv 1">
            <a:extLst>
              <a:ext uri="{FF2B5EF4-FFF2-40B4-BE49-F238E27FC236}">
                <a16:creationId xmlns:a16="http://schemas.microsoft.com/office/drawing/2014/main" id="{25923658-68B4-4E6B-A586-762C5D1691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Substituent note 2">
            <a:extLst>
              <a:ext uri="{FF2B5EF4-FFF2-40B4-BE49-F238E27FC236}">
                <a16:creationId xmlns:a16="http://schemas.microsoft.com/office/drawing/2014/main" id="{48C30D79-F49D-4D3B-85BE-95FDA625A86D}"/>
              </a:ext>
            </a:extLst>
          </p:cNvPr>
          <p:cNvSpPr>
            <a:spLocks noGrp="1"/>
          </p:cNvSpPr>
          <p:nvPr>
            <p:ph type="body" idx="1"/>
          </p:nvPr>
        </p:nvSpPr>
        <p:spPr bwMode="auto">
          <a:xfrm>
            <a:off x="1176338" y="4421188"/>
            <a:ext cx="4702175" cy="418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b="1">
                <a:latin typeface="Arial" panose="020B0604020202020204" pitchFamily="34" charset="0"/>
                <a:cs typeface="Arial" panose="020B0604020202020204" pitchFamily="34" charset="0"/>
              </a:rPr>
              <a:t>According to the EAU guidelines on Urolithiasis 2013, percutaneous antegrade removal of the ureteral stone is an alternative when the upper urinary tract is not available for the retrograde approach. We had some cases of very large impacted proximal stones and some patients without the possibility of retrograde manipulation.</a:t>
            </a:r>
            <a:endParaRPr lang="ro-RO" altLang="en-US" sz="1600" b="1">
              <a:latin typeface="Arial" panose="020B0604020202020204" pitchFamily="34" charset="0"/>
              <a:cs typeface="Arial" panose="020B0604020202020204" pitchFamily="34" charset="0"/>
            </a:endParaRPr>
          </a:p>
        </p:txBody>
      </p:sp>
      <p:sp>
        <p:nvSpPr>
          <p:cNvPr id="143364" name="Substituent număr diapozitiv 3">
            <a:extLst>
              <a:ext uri="{FF2B5EF4-FFF2-40B4-BE49-F238E27FC236}">
                <a16:creationId xmlns:a16="http://schemas.microsoft.com/office/drawing/2014/main" id="{A25B3855-9DC4-42A0-AE96-DAD2B56FB2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F63D50-410D-4173-8A7D-5171C803AB7F}" type="slidenum">
              <a:rPr lang="en-US" altLang="es-ES"/>
              <a:pPr>
                <a:spcBef>
                  <a:spcPct val="0"/>
                </a:spcBef>
              </a:pPr>
              <a:t>25</a:t>
            </a:fld>
            <a:endParaRPr lang="en-US" alt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a:extLst>
              <a:ext uri="{FF2B5EF4-FFF2-40B4-BE49-F238E27FC236}">
                <a16:creationId xmlns:a16="http://schemas.microsoft.com/office/drawing/2014/main" id="{400EA187-B080-41C4-96B7-B4095D7F48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Segnaposto note 2">
            <a:extLst>
              <a:ext uri="{FF2B5EF4-FFF2-40B4-BE49-F238E27FC236}">
                <a16:creationId xmlns:a16="http://schemas.microsoft.com/office/drawing/2014/main" id="{0B761627-D42A-41B2-A245-878EEB908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en-US">
              <a:ea typeface="ＭＳ Ｐゴシック" panose="020B0600070205080204" pitchFamily="34" charset="-128"/>
            </a:endParaRPr>
          </a:p>
        </p:txBody>
      </p:sp>
      <p:sp>
        <p:nvSpPr>
          <p:cNvPr id="41987" name="Segnaposto numero diapositiva 3">
            <a:extLst>
              <a:ext uri="{FF2B5EF4-FFF2-40B4-BE49-F238E27FC236}">
                <a16:creationId xmlns:a16="http://schemas.microsoft.com/office/drawing/2014/main" id="{8DA9359D-D670-4FFD-ADBE-270CDCF53D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5EECAAE-D6B0-46B6-A6C5-B9CD1241A1DB}" type="slidenum">
              <a:rPr lang="it-IT" altLang="en-US" sz="1200"/>
              <a:pPr eaLnBrk="1" hangingPunct="1"/>
              <a:t>30</a:t>
            </a:fld>
            <a:endParaRPr lang="it-IT"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C68E8267-AF62-4EA5-AD55-18F0A1AB1AA4}" type="datetimeFigureOut">
              <a:rPr lang="en-GB" smtClean="0"/>
              <a:pPr/>
              <a:t>07/09/2019</a:t>
            </a:fld>
            <a:endParaRPr lang="en-GB"/>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87F8A632-9F5A-4399-8D8A-492F00260F38}" type="slidenum">
              <a:rPr lang="en-GB" smtClean="0"/>
              <a:pPr/>
              <a:t>‹#›</a:t>
            </a:fld>
            <a:endParaRPr lang="en-GB"/>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GB"/>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8A632-9F5A-4399-8D8A-492F00260F3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87F8A632-9F5A-4399-8D8A-492F00260F38}"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a:fillRect/>
          </a:stretch>
        </p:blipFill>
        <p:spPr bwMode="auto">
          <a:xfrm>
            <a:off x="0" y="0"/>
            <a:ext cx="9142413" cy="6858000"/>
          </a:xfrm>
          <a:prstGeom prst="rect">
            <a:avLst/>
          </a:prstGeom>
          <a:noFill/>
          <a:ln w="9525">
            <a:noFill/>
            <a:miter lim="800000"/>
            <a:headEnd/>
            <a:tailEnd/>
          </a:ln>
        </p:spPr>
      </p:pic>
      <p:sp>
        <p:nvSpPr>
          <p:cNvPr id="2" name="Title 1"/>
          <p:cNvSpPr>
            <a:spLocks noGrp="1"/>
          </p:cNvSpPr>
          <p:nvPr>
            <p:ph type="title"/>
          </p:nvPr>
        </p:nvSpPr>
        <p:spPr>
          <a:xfrm>
            <a:off x="474663" y="0"/>
            <a:ext cx="8189912" cy="1295400"/>
          </a:xfrm>
        </p:spPr>
        <p:txBody>
          <a:bodyPr/>
          <a:lstStyle>
            <a:lvl1pPr>
              <a:lnSpc>
                <a:spcPct val="95000"/>
              </a:lnSpc>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504000" y="5991226"/>
            <a:ext cx="8182800" cy="309265"/>
          </a:xfrm>
        </p:spPr>
        <p:txBody>
          <a:bodyPr lIns="90000" rIns="90000" anchor="b">
            <a:noAutofit/>
          </a:bodyPr>
          <a:lstStyle>
            <a:lvl1pPr marL="285750" indent="-285750">
              <a:lnSpc>
                <a:spcPct val="95000"/>
              </a:lnSpc>
              <a:spcAft>
                <a:spcPts val="0"/>
              </a:spcAft>
              <a:buFont typeface="Arial" pitchFamily="34" charset="0"/>
              <a:buChar char="•"/>
              <a:defRPr sz="1400"/>
            </a:lvl1pPr>
            <a:lvl2pPr>
              <a:defRPr sz="1400"/>
            </a:lvl2pPr>
          </a:lstStyle>
          <a:p>
            <a:pPr lvl="0"/>
            <a:r>
              <a:rPr lang="en-US"/>
              <a:t>Click to edit Master text styles</a:t>
            </a:r>
          </a:p>
        </p:txBody>
      </p:sp>
      <p:sp>
        <p:nvSpPr>
          <p:cNvPr id="8" name="Text Placeholder 7"/>
          <p:cNvSpPr>
            <a:spLocks noGrp="1"/>
          </p:cNvSpPr>
          <p:nvPr>
            <p:ph type="body" sz="quarter" idx="12"/>
          </p:nvPr>
        </p:nvSpPr>
        <p:spPr>
          <a:xfrm>
            <a:off x="504000" y="6264000"/>
            <a:ext cx="3610800" cy="457200"/>
          </a:xfrm>
        </p:spPr>
        <p:txBody>
          <a:bodyPr/>
          <a:lstStyle>
            <a:lvl1pPr marL="266700" indent="-266700">
              <a:lnSpc>
                <a:spcPct val="95000"/>
              </a:lnSpc>
              <a:spcAft>
                <a:spcPts val="0"/>
              </a:spcAft>
              <a:buFont typeface="+mj-lt"/>
              <a:buAutoNum type="arabicPeriod"/>
              <a:defRPr sz="1200">
                <a:solidFill>
                  <a:srgbClr val="FFCC00"/>
                </a:solidFill>
                <a:latin typeface="Arial Narrow" pitchFamily="34" charset="0"/>
              </a:defRPr>
            </a:lvl1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728701E-CAF4-4159-9B3E-41C86DFFA30D}" type="datetimeFigureOut">
              <a:rPr lang="en-US" smtClean="0"/>
              <a:t>9/7/19</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extLst>
      <p:ext uri="{BB962C8B-B14F-4D97-AF65-F5344CB8AC3E}">
        <p14:creationId xmlns:p14="http://schemas.microsoft.com/office/powerpoint/2010/main" val="3248742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C48774F1-5274-4A69-AED4-36750105616D}"/>
              </a:ext>
            </a:extLst>
          </p:cNvPr>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4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Asıl başlık stili için tıklatın</a:t>
            </a:r>
          </a:p>
        </p:txBody>
      </p:sp>
      <p:sp>
        <p:nvSpPr>
          <p:cNvPr id="1024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Asıl alt başlık stilini düzenlemek için tıklatın</a:t>
            </a:r>
          </a:p>
        </p:txBody>
      </p:sp>
      <p:sp>
        <p:nvSpPr>
          <p:cNvPr id="5" name="Rectangle 5">
            <a:extLst>
              <a:ext uri="{FF2B5EF4-FFF2-40B4-BE49-F238E27FC236}">
                <a16:creationId xmlns:a16="http://schemas.microsoft.com/office/drawing/2014/main" id="{53DBF5A6-32E5-4566-A540-318CB07A8A03}"/>
              </a:ext>
            </a:extLst>
          </p:cNvPr>
          <p:cNvSpPr>
            <a:spLocks noGrp="1" noChangeArrowheads="1"/>
          </p:cNvSpPr>
          <p:nvPr>
            <p:ph type="ftr" sz="quarter" idx="10"/>
          </p:nvPr>
        </p:nvSpPr>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5974AAA1-9C6F-4484-9CDB-7326F13EA9E6}"/>
              </a:ext>
            </a:extLst>
          </p:cNvPr>
          <p:cNvSpPr>
            <a:spLocks noGrp="1" noChangeArrowheads="1"/>
          </p:cNvSpPr>
          <p:nvPr>
            <p:ph type="sldNum" sz="quarter" idx="11"/>
          </p:nvPr>
        </p:nvSpPr>
        <p:spPr/>
        <p:txBody>
          <a:bodyPr/>
          <a:lstStyle>
            <a:lvl1pPr>
              <a:defRPr/>
            </a:lvl1pPr>
          </a:lstStyle>
          <a:p>
            <a:fld id="{BA4B8DD1-3D14-4076-8AC8-5CD895878F92}" type="slidenum">
              <a:rPr lang="tr-TR" altLang="en-US"/>
              <a:pPr/>
              <a:t>‹#›</a:t>
            </a:fld>
            <a:endParaRPr lang="tr-TR" altLang="en-US"/>
          </a:p>
        </p:txBody>
      </p:sp>
      <p:sp>
        <p:nvSpPr>
          <p:cNvPr id="7" name="Rectangle 7">
            <a:extLst>
              <a:ext uri="{FF2B5EF4-FFF2-40B4-BE49-F238E27FC236}">
                <a16:creationId xmlns:a16="http://schemas.microsoft.com/office/drawing/2014/main" id="{0B2E13E5-25FC-4F88-B483-BAE40F2FA768}"/>
              </a:ext>
            </a:extLst>
          </p:cNvPr>
          <p:cNvSpPr>
            <a:spLocks noGrp="1" noChangeArrowheads="1"/>
          </p:cNvSpPr>
          <p:nvPr>
            <p:ph type="dt" sz="quarter" idx="12"/>
          </p:nvPr>
        </p:nvSpPr>
        <p:spPr/>
        <p:txBody>
          <a:bodyPr/>
          <a:lstStyle>
            <a:lvl1pPr>
              <a:defRPr/>
            </a:lvl1pPr>
          </a:lstStyle>
          <a:p>
            <a:fld id="{EC51C97C-76E0-4D53-962A-E2B4A7909E69}" type="datetimeFigureOut">
              <a:rPr lang="tr-TR" altLang="en-US"/>
              <a:pPr/>
              <a:t>7.09.2019</a:t>
            </a:fld>
            <a:endParaRPr lang="tr-TR" altLang="en-US"/>
          </a:p>
        </p:txBody>
      </p:sp>
    </p:spTree>
    <p:extLst>
      <p:ext uri="{BB962C8B-B14F-4D97-AF65-F5344CB8AC3E}">
        <p14:creationId xmlns:p14="http://schemas.microsoft.com/office/powerpoint/2010/main" val="950429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5217B9C1-AF2C-46A2-934C-026A2A0038A7}"/>
              </a:ext>
            </a:extLst>
          </p:cNvPr>
          <p:cNvSpPr>
            <a:spLocks noGrp="1" noChangeArrowheads="1"/>
          </p:cNvSpPr>
          <p:nvPr>
            <p:ph type="dt" sz="half" idx="10"/>
          </p:nvPr>
        </p:nvSpPr>
        <p:spPr>
          <a:ln/>
        </p:spPr>
        <p:txBody>
          <a:bodyPr/>
          <a:lstStyle>
            <a:lvl1pPr>
              <a:defRPr/>
            </a:lvl1pPr>
          </a:lstStyle>
          <a:p>
            <a:fld id="{0857AA9D-C4F5-45DC-B30C-2D7A066DE33C}" type="datetimeFigureOut">
              <a:rPr lang="tr-TR" altLang="en-US"/>
              <a:pPr/>
              <a:t>7.09.2019</a:t>
            </a:fld>
            <a:endParaRPr lang="tr-TR" altLang="en-US"/>
          </a:p>
        </p:txBody>
      </p:sp>
      <p:sp>
        <p:nvSpPr>
          <p:cNvPr id="5" name="Rectangle 5">
            <a:extLst>
              <a:ext uri="{FF2B5EF4-FFF2-40B4-BE49-F238E27FC236}">
                <a16:creationId xmlns:a16="http://schemas.microsoft.com/office/drawing/2014/main" id="{8FA27F9A-34C4-4888-AC0A-CE5AC8E3877E}"/>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CB43924A-75B1-4840-B640-167D76626FDA}"/>
              </a:ext>
            </a:extLst>
          </p:cNvPr>
          <p:cNvSpPr>
            <a:spLocks noGrp="1" noChangeArrowheads="1"/>
          </p:cNvSpPr>
          <p:nvPr>
            <p:ph type="sldNum" sz="quarter" idx="12"/>
          </p:nvPr>
        </p:nvSpPr>
        <p:spPr>
          <a:ln/>
        </p:spPr>
        <p:txBody>
          <a:bodyPr/>
          <a:lstStyle>
            <a:lvl1pPr>
              <a:defRPr/>
            </a:lvl1pPr>
          </a:lstStyle>
          <a:p>
            <a:fld id="{F67A6AEE-359C-4C71-94AA-C982A3A4C2F4}" type="slidenum">
              <a:rPr lang="tr-TR" altLang="en-US"/>
              <a:pPr/>
              <a:t>‹#›</a:t>
            </a:fld>
            <a:endParaRPr lang="tr-TR" altLang="en-US"/>
          </a:p>
        </p:txBody>
      </p:sp>
    </p:spTree>
    <p:extLst>
      <p:ext uri="{BB962C8B-B14F-4D97-AF65-F5344CB8AC3E}">
        <p14:creationId xmlns:p14="http://schemas.microsoft.com/office/powerpoint/2010/main" val="86712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Rectangle 4">
            <a:extLst>
              <a:ext uri="{FF2B5EF4-FFF2-40B4-BE49-F238E27FC236}">
                <a16:creationId xmlns:a16="http://schemas.microsoft.com/office/drawing/2014/main" id="{139B8788-E0E2-4847-858D-DD6ED8CA66AB}"/>
              </a:ext>
            </a:extLst>
          </p:cNvPr>
          <p:cNvSpPr>
            <a:spLocks noGrp="1" noChangeArrowheads="1"/>
          </p:cNvSpPr>
          <p:nvPr>
            <p:ph type="dt" sz="half" idx="10"/>
          </p:nvPr>
        </p:nvSpPr>
        <p:spPr>
          <a:ln/>
        </p:spPr>
        <p:txBody>
          <a:bodyPr/>
          <a:lstStyle>
            <a:lvl1pPr>
              <a:defRPr/>
            </a:lvl1pPr>
          </a:lstStyle>
          <a:p>
            <a:fld id="{DEA08505-D2D1-441F-BBE7-F4273B2C3296}" type="datetimeFigureOut">
              <a:rPr lang="tr-TR" altLang="en-US"/>
              <a:pPr/>
              <a:t>7.09.2019</a:t>
            </a:fld>
            <a:endParaRPr lang="tr-TR" altLang="en-US"/>
          </a:p>
        </p:txBody>
      </p:sp>
      <p:sp>
        <p:nvSpPr>
          <p:cNvPr id="5" name="Rectangle 5">
            <a:extLst>
              <a:ext uri="{FF2B5EF4-FFF2-40B4-BE49-F238E27FC236}">
                <a16:creationId xmlns:a16="http://schemas.microsoft.com/office/drawing/2014/main" id="{5860B164-828E-48AA-8BBE-9F554D772E45}"/>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5389E042-89A4-4ECF-925D-13FD028EDC45}"/>
              </a:ext>
            </a:extLst>
          </p:cNvPr>
          <p:cNvSpPr>
            <a:spLocks noGrp="1" noChangeArrowheads="1"/>
          </p:cNvSpPr>
          <p:nvPr>
            <p:ph type="sldNum" sz="quarter" idx="12"/>
          </p:nvPr>
        </p:nvSpPr>
        <p:spPr>
          <a:ln/>
        </p:spPr>
        <p:txBody>
          <a:bodyPr/>
          <a:lstStyle>
            <a:lvl1pPr>
              <a:defRPr/>
            </a:lvl1pPr>
          </a:lstStyle>
          <a:p>
            <a:fld id="{292774F0-04D0-4D03-8E77-EBD662DAF8B2}" type="slidenum">
              <a:rPr lang="tr-TR" altLang="en-US"/>
              <a:pPr/>
              <a:t>‹#›</a:t>
            </a:fld>
            <a:endParaRPr lang="tr-TR" altLang="en-US"/>
          </a:p>
        </p:txBody>
      </p:sp>
    </p:spTree>
    <p:extLst>
      <p:ext uri="{BB962C8B-B14F-4D97-AF65-F5344CB8AC3E}">
        <p14:creationId xmlns:p14="http://schemas.microsoft.com/office/powerpoint/2010/main" val="4266310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a:extLst>
              <a:ext uri="{FF2B5EF4-FFF2-40B4-BE49-F238E27FC236}">
                <a16:creationId xmlns:a16="http://schemas.microsoft.com/office/drawing/2014/main" id="{B47D0233-E411-428C-8A2D-73ADD0407810}"/>
              </a:ext>
            </a:extLst>
          </p:cNvPr>
          <p:cNvSpPr>
            <a:spLocks noGrp="1" noChangeArrowheads="1"/>
          </p:cNvSpPr>
          <p:nvPr>
            <p:ph type="dt" sz="half" idx="10"/>
          </p:nvPr>
        </p:nvSpPr>
        <p:spPr>
          <a:ln/>
        </p:spPr>
        <p:txBody>
          <a:bodyPr/>
          <a:lstStyle>
            <a:lvl1pPr>
              <a:defRPr/>
            </a:lvl1pPr>
          </a:lstStyle>
          <a:p>
            <a:fld id="{AFF477C3-1DEC-4B13-A71D-4B976793D7CB}" type="datetimeFigureOut">
              <a:rPr lang="tr-TR" altLang="en-US"/>
              <a:pPr/>
              <a:t>7.09.2019</a:t>
            </a:fld>
            <a:endParaRPr lang="tr-TR" altLang="en-US"/>
          </a:p>
        </p:txBody>
      </p:sp>
      <p:sp>
        <p:nvSpPr>
          <p:cNvPr id="6" name="Rectangle 5">
            <a:extLst>
              <a:ext uri="{FF2B5EF4-FFF2-40B4-BE49-F238E27FC236}">
                <a16:creationId xmlns:a16="http://schemas.microsoft.com/office/drawing/2014/main" id="{2BE36114-2CDA-47D2-9AE1-3C66B8403D0E}"/>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9C1CA613-738F-499D-9585-5811721A4431}"/>
              </a:ext>
            </a:extLst>
          </p:cNvPr>
          <p:cNvSpPr>
            <a:spLocks noGrp="1" noChangeArrowheads="1"/>
          </p:cNvSpPr>
          <p:nvPr>
            <p:ph type="sldNum" sz="quarter" idx="12"/>
          </p:nvPr>
        </p:nvSpPr>
        <p:spPr>
          <a:ln/>
        </p:spPr>
        <p:txBody>
          <a:bodyPr/>
          <a:lstStyle>
            <a:lvl1pPr>
              <a:defRPr/>
            </a:lvl1pPr>
          </a:lstStyle>
          <a:p>
            <a:fld id="{FADB332C-483B-42BA-9321-A004BB34B6AA}" type="slidenum">
              <a:rPr lang="tr-TR" altLang="en-US"/>
              <a:pPr/>
              <a:t>‹#›</a:t>
            </a:fld>
            <a:endParaRPr lang="tr-TR" altLang="en-US"/>
          </a:p>
        </p:txBody>
      </p:sp>
    </p:spTree>
    <p:extLst>
      <p:ext uri="{BB962C8B-B14F-4D97-AF65-F5344CB8AC3E}">
        <p14:creationId xmlns:p14="http://schemas.microsoft.com/office/powerpoint/2010/main" val="4153266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a:extLst>
              <a:ext uri="{FF2B5EF4-FFF2-40B4-BE49-F238E27FC236}">
                <a16:creationId xmlns:a16="http://schemas.microsoft.com/office/drawing/2014/main" id="{C9244F51-BE13-4DCC-A60E-AE9098E6BD16}"/>
              </a:ext>
            </a:extLst>
          </p:cNvPr>
          <p:cNvSpPr>
            <a:spLocks noGrp="1" noChangeArrowheads="1"/>
          </p:cNvSpPr>
          <p:nvPr>
            <p:ph type="dt" sz="half" idx="10"/>
          </p:nvPr>
        </p:nvSpPr>
        <p:spPr>
          <a:ln/>
        </p:spPr>
        <p:txBody>
          <a:bodyPr/>
          <a:lstStyle>
            <a:lvl1pPr>
              <a:defRPr/>
            </a:lvl1pPr>
          </a:lstStyle>
          <a:p>
            <a:fld id="{3FA7609C-4A00-49DD-A401-42C372989735}" type="datetimeFigureOut">
              <a:rPr lang="tr-TR" altLang="en-US"/>
              <a:pPr/>
              <a:t>7.09.2019</a:t>
            </a:fld>
            <a:endParaRPr lang="tr-TR" altLang="en-US"/>
          </a:p>
        </p:txBody>
      </p:sp>
      <p:sp>
        <p:nvSpPr>
          <p:cNvPr id="8" name="Rectangle 5">
            <a:extLst>
              <a:ext uri="{FF2B5EF4-FFF2-40B4-BE49-F238E27FC236}">
                <a16:creationId xmlns:a16="http://schemas.microsoft.com/office/drawing/2014/main" id="{5E7F8B25-191F-4FC7-B1C8-647A635BF0E4}"/>
              </a:ext>
            </a:extLst>
          </p:cNvPr>
          <p:cNvSpPr>
            <a:spLocks noGrp="1" noChangeArrowheads="1"/>
          </p:cNvSpPr>
          <p:nvPr>
            <p:ph type="ftr" sz="quarter" idx="11"/>
          </p:nvPr>
        </p:nvSpPr>
        <p:spPr>
          <a:ln/>
        </p:spPr>
        <p:txBody>
          <a:bodyPr/>
          <a:lstStyle>
            <a:lvl1pPr>
              <a:defRPr/>
            </a:lvl1pPr>
          </a:lstStyle>
          <a:p>
            <a:pPr>
              <a:defRPr/>
            </a:pPr>
            <a:endParaRPr lang="tr-TR"/>
          </a:p>
        </p:txBody>
      </p:sp>
      <p:sp>
        <p:nvSpPr>
          <p:cNvPr id="9" name="Rectangle 6">
            <a:extLst>
              <a:ext uri="{FF2B5EF4-FFF2-40B4-BE49-F238E27FC236}">
                <a16:creationId xmlns:a16="http://schemas.microsoft.com/office/drawing/2014/main" id="{556EE9F9-726D-4DBD-B087-CFF4B51076E0}"/>
              </a:ext>
            </a:extLst>
          </p:cNvPr>
          <p:cNvSpPr>
            <a:spLocks noGrp="1" noChangeArrowheads="1"/>
          </p:cNvSpPr>
          <p:nvPr>
            <p:ph type="sldNum" sz="quarter" idx="12"/>
          </p:nvPr>
        </p:nvSpPr>
        <p:spPr>
          <a:ln/>
        </p:spPr>
        <p:txBody>
          <a:bodyPr/>
          <a:lstStyle>
            <a:lvl1pPr>
              <a:defRPr/>
            </a:lvl1pPr>
          </a:lstStyle>
          <a:p>
            <a:fld id="{FF32C40F-51FC-4F81-9836-91D555AA650C}" type="slidenum">
              <a:rPr lang="tr-TR" altLang="en-US"/>
              <a:pPr/>
              <a:t>‹#›</a:t>
            </a:fld>
            <a:endParaRPr lang="tr-TR" altLang="en-US"/>
          </a:p>
        </p:txBody>
      </p:sp>
    </p:spTree>
    <p:extLst>
      <p:ext uri="{BB962C8B-B14F-4D97-AF65-F5344CB8AC3E}">
        <p14:creationId xmlns:p14="http://schemas.microsoft.com/office/powerpoint/2010/main" val="3976977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4">
            <a:extLst>
              <a:ext uri="{FF2B5EF4-FFF2-40B4-BE49-F238E27FC236}">
                <a16:creationId xmlns:a16="http://schemas.microsoft.com/office/drawing/2014/main" id="{749353C4-C061-4370-AA43-22F309041EE6}"/>
              </a:ext>
            </a:extLst>
          </p:cNvPr>
          <p:cNvSpPr>
            <a:spLocks noGrp="1" noChangeArrowheads="1"/>
          </p:cNvSpPr>
          <p:nvPr>
            <p:ph type="dt" sz="half" idx="10"/>
          </p:nvPr>
        </p:nvSpPr>
        <p:spPr>
          <a:ln/>
        </p:spPr>
        <p:txBody>
          <a:bodyPr/>
          <a:lstStyle>
            <a:lvl1pPr>
              <a:defRPr/>
            </a:lvl1pPr>
          </a:lstStyle>
          <a:p>
            <a:fld id="{9A77846A-FEE6-4304-B0C2-E098CC6553AA}" type="datetimeFigureOut">
              <a:rPr lang="tr-TR" altLang="en-US"/>
              <a:pPr/>
              <a:t>7.09.2019</a:t>
            </a:fld>
            <a:endParaRPr lang="tr-TR" altLang="en-US"/>
          </a:p>
        </p:txBody>
      </p:sp>
      <p:sp>
        <p:nvSpPr>
          <p:cNvPr id="4" name="Rectangle 5">
            <a:extLst>
              <a:ext uri="{FF2B5EF4-FFF2-40B4-BE49-F238E27FC236}">
                <a16:creationId xmlns:a16="http://schemas.microsoft.com/office/drawing/2014/main" id="{10F0CF7E-0554-4FF9-9CEA-0BDBA65769CD}"/>
              </a:ext>
            </a:extLst>
          </p:cNvPr>
          <p:cNvSpPr>
            <a:spLocks noGrp="1" noChangeArrowheads="1"/>
          </p:cNvSpPr>
          <p:nvPr>
            <p:ph type="ftr" sz="quarter" idx="11"/>
          </p:nvPr>
        </p:nvSpPr>
        <p:spPr>
          <a:ln/>
        </p:spPr>
        <p:txBody>
          <a:bodyPr/>
          <a:lstStyle>
            <a:lvl1pPr>
              <a:defRPr/>
            </a:lvl1pPr>
          </a:lstStyle>
          <a:p>
            <a:pPr>
              <a:defRPr/>
            </a:pPr>
            <a:endParaRPr lang="tr-TR"/>
          </a:p>
        </p:txBody>
      </p:sp>
      <p:sp>
        <p:nvSpPr>
          <p:cNvPr id="5" name="Rectangle 6">
            <a:extLst>
              <a:ext uri="{FF2B5EF4-FFF2-40B4-BE49-F238E27FC236}">
                <a16:creationId xmlns:a16="http://schemas.microsoft.com/office/drawing/2014/main" id="{87E9F66B-8803-4EBD-88F9-234A221B7CBB}"/>
              </a:ext>
            </a:extLst>
          </p:cNvPr>
          <p:cNvSpPr>
            <a:spLocks noGrp="1" noChangeArrowheads="1"/>
          </p:cNvSpPr>
          <p:nvPr>
            <p:ph type="sldNum" sz="quarter" idx="12"/>
          </p:nvPr>
        </p:nvSpPr>
        <p:spPr>
          <a:ln/>
        </p:spPr>
        <p:txBody>
          <a:bodyPr/>
          <a:lstStyle>
            <a:lvl1pPr>
              <a:defRPr/>
            </a:lvl1pPr>
          </a:lstStyle>
          <a:p>
            <a:fld id="{E537B3D9-40DB-4F19-BEAC-B5AFCC10476A}" type="slidenum">
              <a:rPr lang="tr-TR" altLang="en-US"/>
              <a:pPr/>
              <a:t>‹#›</a:t>
            </a:fld>
            <a:endParaRPr lang="tr-TR" altLang="en-US"/>
          </a:p>
        </p:txBody>
      </p:sp>
    </p:spTree>
    <p:extLst>
      <p:ext uri="{BB962C8B-B14F-4D97-AF65-F5344CB8AC3E}">
        <p14:creationId xmlns:p14="http://schemas.microsoft.com/office/powerpoint/2010/main" val="89985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F8A632-9F5A-4399-8D8A-492F00260F38}" type="slidenum">
              <a:rPr lang="en-GB" smtClean="0"/>
              <a:pPr/>
              <a:t>‹#›</a:t>
            </a:fld>
            <a:endParaRPr lang="en-GB"/>
          </a:p>
        </p:txBody>
      </p:sp>
      <p:sp>
        <p:nvSpPr>
          <p:cNvPr id="7" name="Title 6"/>
          <p:cNvSpPr>
            <a:spLocks noGrp="1"/>
          </p:cNvSpPr>
          <p:nvPr>
            <p:ph type="title"/>
          </p:nvPr>
        </p:nvSpPr>
        <p:spPr/>
        <p:txBody>
          <a:bodyPr/>
          <a:lstStyle>
            <a:lvl1pPr>
              <a:defRPr baseline="0">
                <a:solidFill>
                  <a:srgbClr val="FFFF00"/>
                </a:solidFill>
              </a:defRPr>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16A3FB-5769-40A9-83CC-3D1AEB4AFB90}"/>
              </a:ext>
            </a:extLst>
          </p:cNvPr>
          <p:cNvSpPr>
            <a:spLocks noGrp="1" noChangeArrowheads="1"/>
          </p:cNvSpPr>
          <p:nvPr>
            <p:ph type="dt" sz="half" idx="10"/>
          </p:nvPr>
        </p:nvSpPr>
        <p:spPr>
          <a:ln/>
        </p:spPr>
        <p:txBody>
          <a:bodyPr/>
          <a:lstStyle>
            <a:lvl1pPr>
              <a:defRPr/>
            </a:lvl1pPr>
          </a:lstStyle>
          <a:p>
            <a:fld id="{B8B3BCAB-C84A-4BC5-8504-8DC1F7DCB3D8}" type="datetimeFigureOut">
              <a:rPr lang="tr-TR" altLang="en-US"/>
              <a:pPr/>
              <a:t>7.09.2019</a:t>
            </a:fld>
            <a:endParaRPr lang="tr-TR" altLang="en-US"/>
          </a:p>
        </p:txBody>
      </p:sp>
      <p:sp>
        <p:nvSpPr>
          <p:cNvPr id="3" name="Rectangle 5">
            <a:extLst>
              <a:ext uri="{FF2B5EF4-FFF2-40B4-BE49-F238E27FC236}">
                <a16:creationId xmlns:a16="http://schemas.microsoft.com/office/drawing/2014/main" id="{7231683F-B523-409A-AE4A-5F0514E256CC}"/>
              </a:ext>
            </a:extLst>
          </p:cNvPr>
          <p:cNvSpPr>
            <a:spLocks noGrp="1" noChangeArrowheads="1"/>
          </p:cNvSpPr>
          <p:nvPr>
            <p:ph type="ftr" sz="quarter" idx="11"/>
          </p:nvPr>
        </p:nvSpPr>
        <p:spPr>
          <a:ln/>
        </p:spPr>
        <p:txBody>
          <a:bodyPr/>
          <a:lstStyle>
            <a:lvl1pPr>
              <a:defRPr/>
            </a:lvl1pPr>
          </a:lstStyle>
          <a:p>
            <a:pPr>
              <a:defRPr/>
            </a:pPr>
            <a:endParaRPr lang="tr-TR"/>
          </a:p>
        </p:txBody>
      </p:sp>
      <p:sp>
        <p:nvSpPr>
          <p:cNvPr id="4" name="Rectangle 6">
            <a:extLst>
              <a:ext uri="{FF2B5EF4-FFF2-40B4-BE49-F238E27FC236}">
                <a16:creationId xmlns:a16="http://schemas.microsoft.com/office/drawing/2014/main" id="{350B78C6-BD30-4ED7-BAA6-A150114FD1E5}"/>
              </a:ext>
            </a:extLst>
          </p:cNvPr>
          <p:cNvSpPr>
            <a:spLocks noGrp="1" noChangeArrowheads="1"/>
          </p:cNvSpPr>
          <p:nvPr>
            <p:ph type="sldNum" sz="quarter" idx="12"/>
          </p:nvPr>
        </p:nvSpPr>
        <p:spPr>
          <a:ln/>
        </p:spPr>
        <p:txBody>
          <a:bodyPr/>
          <a:lstStyle>
            <a:lvl1pPr>
              <a:defRPr/>
            </a:lvl1pPr>
          </a:lstStyle>
          <a:p>
            <a:fld id="{DBF156FC-7697-4551-9F51-FB4073F64E96}" type="slidenum">
              <a:rPr lang="tr-TR" altLang="en-US"/>
              <a:pPr/>
              <a:t>‹#›</a:t>
            </a:fld>
            <a:endParaRPr lang="tr-TR" altLang="en-US"/>
          </a:p>
        </p:txBody>
      </p:sp>
    </p:spTree>
    <p:extLst>
      <p:ext uri="{BB962C8B-B14F-4D97-AF65-F5344CB8AC3E}">
        <p14:creationId xmlns:p14="http://schemas.microsoft.com/office/powerpoint/2010/main" val="2124217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a:extLst>
              <a:ext uri="{FF2B5EF4-FFF2-40B4-BE49-F238E27FC236}">
                <a16:creationId xmlns:a16="http://schemas.microsoft.com/office/drawing/2014/main" id="{F797949F-2554-40B6-9116-500BD9C54A0F}"/>
              </a:ext>
            </a:extLst>
          </p:cNvPr>
          <p:cNvSpPr>
            <a:spLocks noGrp="1" noChangeArrowheads="1"/>
          </p:cNvSpPr>
          <p:nvPr>
            <p:ph type="dt" sz="half" idx="10"/>
          </p:nvPr>
        </p:nvSpPr>
        <p:spPr>
          <a:ln/>
        </p:spPr>
        <p:txBody>
          <a:bodyPr/>
          <a:lstStyle>
            <a:lvl1pPr>
              <a:defRPr/>
            </a:lvl1pPr>
          </a:lstStyle>
          <a:p>
            <a:fld id="{3DDD40F8-22A9-4EB8-8832-DB159B1DB4E6}" type="datetimeFigureOut">
              <a:rPr lang="tr-TR" altLang="en-US"/>
              <a:pPr/>
              <a:t>7.09.2019</a:t>
            </a:fld>
            <a:endParaRPr lang="tr-TR" altLang="en-US"/>
          </a:p>
        </p:txBody>
      </p:sp>
      <p:sp>
        <p:nvSpPr>
          <p:cNvPr id="6" name="Rectangle 5">
            <a:extLst>
              <a:ext uri="{FF2B5EF4-FFF2-40B4-BE49-F238E27FC236}">
                <a16:creationId xmlns:a16="http://schemas.microsoft.com/office/drawing/2014/main" id="{5A51D246-AEAE-4315-83A7-60EC0672BD9B}"/>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63B5D0D8-4017-4E73-A488-91941590BF57}"/>
              </a:ext>
            </a:extLst>
          </p:cNvPr>
          <p:cNvSpPr>
            <a:spLocks noGrp="1" noChangeArrowheads="1"/>
          </p:cNvSpPr>
          <p:nvPr>
            <p:ph type="sldNum" sz="quarter" idx="12"/>
          </p:nvPr>
        </p:nvSpPr>
        <p:spPr>
          <a:ln/>
        </p:spPr>
        <p:txBody>
          <a:bodyPr/>
          <a:lstStyle>
            <a:lvl1pPr>
              <a:defRPr/>
            </a:lvl1pPr>
          </a:lstStyle>
          <a:p>
            <a:fld id="{62FF5537-BAAE-4720-A9DC-DDB8FA66530F}" type="slidenum">
              <a:rPr lang="tr-TR" altLang="en-US"/>
              <a:pPr/>
              <a:t>‹#›</a:t>
            </a:fld>
            <a:endParaRPr lang="tr-TR" altLang="en-US"/>
          </a:p>
        </p:txBody>
      </p:sp>
    </p:spTree>
    <p:extLst>
      <p:ext uri="{BB962C8B-B14F-4D97-AF65-F5344CB8AC3E}">
        <p14:creationId xmlns:p14="http://schemas.microsoft.com/office/powerpoint/2010/main" val="53114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a:extLst>
              <a:ext uri="{FF2B5EF4-FFF2-40B4-BE49-F238E27FC236}">
                <a16:creationId xmlns:a16="http://schemas.microsoft.com/office/drawing/2014/main" id="{F0CBAB92-90F7-49F6-A5ED-5E9EC6F6FB8B}"/>
              </a:ext>
            </a:extLst>
          </p:cNvPr>
          <p:cNvSpPr>
            <a:spLocks noGrp="1" noChangeArrowheads="1"/>
          </p:cNvSpPr>
          <p:nvPr>
            <p:ph type="dt" sz="half" idx="10"/>
          </p:nvPr>
        </p:nvSpPr>
        <p:spPr>
          <a:ln/>
        </p:spPr>
        <p:txBody>
          <a:bodyPr/>
          <a:lstStyle>
            <a:lvl1pPr>
              <a:defRPr/>
            </a:lvl1pPr>
          </a:lstStyle>
          <a:p>
            <a:fld id="{90735EDC-B279-459F-BAAB-79A079E575DB}" type="datetimeFigureOut">
              <a:rPr lang="tr-TR" altLang="en-US"/>
              <a:pPr/>
              <a:t>7.09.2019</a:t>
            </a:fld>
            <a:endParaRPr lang="tr-TR" altLang="en-US"/>
          </a:p>
        </p:txBody>
      </p:sp>
      <p:sp>
        <p:nvSpPr>
          <p:cNvPr id="6" name="Rectangle 5">
            <a:extLst>
              <a:ext uri="{FF2B5EF4-FFF2-40B4-BE49-F238E27FC236}">
                <a16:creationId xmlns:a16="http://schemas.microsoft.com/office/drawing/2014/main" id="{1ECDBC10-0954-4F96-B481-51C05FAD1F2F}"/>
              </a:ext>
            </a:extLst>
          </p:cNvPr>
          <p:cNvSpPr>
            <a:spLocks noGrp="1" noChangeArrowheads="1"/>
          </p:cNvSpPr>
          <p:nvPr>
            <p:ph type="ftr" sz="quarter" idx="11"/>
          </p:nvPr>
        </p:nvSpPr>
        <p:spPr>
          <a:ln/>
        </p:spPr>
        <p:txBody>
          <a:bodyPr/>
          <a:lstStyle>
            <a:lvl1pPr>
              <a:defRPr/>
            </a:lvl1pPr>
          </a:lstStyle>
          <a:p>
            <a:pPr>
              <a:defRPr/>
            </a:pPr>
            <a:endParaRPr lang="tr-TR"/>
          </a:p>
        </p:txBody>
      </p:sp>
      <p:sp>
        <p:nvSpPr>
          <p:cNvPr id="7" name="Rectangle 6">
            <a:extLst>
              <a:ext uri="{FF2B5EF4-FFF2-40B4-BE49-F238E27FC236}">
                <a16:creationId xmlns:a16="http://schemas.microsoft.com/office/drawing/2014/main" id="{EE5C541D-C49D-45C9-82F9-B9DD3D41C2E2}"/>
              </a:ext>
            </a:extLst>
          </p:cNvPr>
          <p:cNvSpPr>
            <a:spLocks noGrp="1" noChangeArrowheads="1"/>
          </p:cNvSpPr>
          <p:nvPr>
            <p:ph type="sldNum" sz="quarter" idx="12"/>
          </p:nvPr>
        </p:nvSpPr>
        <p:spPr>
          <a:ln/>
        </p:spPr>
        <p:txBody>
          <a:bodyPr/>
          <a:lstStyle>
            <a:lvl1pPr>
              <a:defRPr/>
            </a:lvl1pPr>
          </a:lstStyle>
          <a:p>
            <a:fld id="{101F8BCE-02A6-4F29-93EF-0C860F42FB5B}" type="slidenum">
              <a:rPr lang="tr-TR" altLang="en-US"/>
              <a:pPr/>
              <a:t>‹#›</a:t>
            </a:fld>
            <a:endParaRPr lang="tr-TR" altLang="en-US"/>
          </a:p>
        </p:txBody>
      </p:sp>
    </p:spTree>
    <p:extLst>
      <p:ext uri="{BB962C8B-B14F-4D97-AF65-F5344CB8AC3E}">
        <p14:creationId xmlns:p14="http://schemas.microsoft.com/office/powerpoint/2010/main" val="3305068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F7D1474F-7F66-4B31-A27B-4401ADE23BDA}"/>
              </a:ext>
            </a:extLst>
          </p:cNvPr>
          <p:cNvSpPr>
            <a:spLocks noGrp="1" noChangeArrowheads="1"/>
          </p:cNvSpPr>
          <p:nvPr>
            <p:ph type="dt" sz="half" idx="10"/>
          </p:nvPr>
        </p:nvSpPr>
        <p:spPr>
          <a:ln/>
        </p:spPr>
        <p:txBody>
          <a:bodyPr/>
          <a:lstStyle>
            <a:lvl1pPr>
              <a:defRPr/>
            </a:lvl1pPr>
          </a:lstStyle>
          <a:p>
            <a:fld id="{106A5F7D-9DC0-48EE-8C09-49CB96E3D486}" type="datetimeFigureOut">
              <a:rPr lang="tr-TR" altLang="en-US"/>
              <a:pPr/>
              <a:t>7.09.2019</a:t>
            </a:fld>
            <a:endParaRPr lang="tr-TR" altLang="en-US"/>
          </a:p>
        </p:txBody>
      </p:sp>
      <p:sp>
        <p:nvSpPr>
          <p:cNvPr id="5" name="Rectangle 5">
            <a:extLst>
              <a:ext uri="{FF2B5EF4-FFF2-40B4-BE49-F238E27FC236}">
                <a16:creationId xmlns:a16="http://schemas.microsoft.com/office/drawing/2014/main" id="{B86BD642-D301-4597-A306-1A875F67A8DB}"/>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4F8BEB3A-5B53-4A7B-8F86-378299393B30}"/>
              </a:ext>
            </a:extLst>
          </p:cNvPr>
          <p:cNvSpPr>
            <a:spLocks noGrp="1" noChangeArrowheads="1"/>
          </p:cNvSpPr>
          <p:nvPr>
            <p:ph type="sldNum" sz="quarter" idx="12"/>
          </p:nvPr>
        </p:nvSpPr>
        <p:spPr>
          <a:ln/>
        </p:spPr>
        <p:txBody>
          <a:bodyPr/>
          <a:lstStyle>
            <a:lvl1pPr>
              <a:defRPr/>
            </a:lvl1pPr>
          </a:lstStyle>
          <a:p>
            <a:fld id="{8CB241D7-1021-4DE2-98D9-76C7C02B8476}" type="slidenum">
              <a:rPr lang="tr-TR" altLang="en-US"/>
              <a:pPr/>
              <a:t>‹#›</a:t>
            </a:fld>
            <a:endParaRPr lang="tr-TR" altLang="en-US"/>
          </a:p>
        </p:txBody>
      </p:sp>
    </p:spTree>
    <p:extLst>
      <p:ext uri="{BB962C8B-B14F-4D97-AF65-F5344CB8AC3E}">
        <p14:creationId xmlns:p14="http://schemas.microsoft.com/office/powerpoint/2010/main" val="2671541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92100"/>
            <a:ext cx="2057400" cy="572770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92100"/>
            <a:ext cx="6019800" cy="57277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a:extLst>
              <a:ext uri="{FF2B5EF4-FFF2-40B4-BE49-F238E27FC236}">
                <a16:creationId xmlns:a16="http://schemas.microsoft.com/office/drawing/2014/main" id="{EF6DE893-A674-4946-AAAD-AD228A80BF2E}"/>
              </a:ext>
            </a:extLst>
          </p:cNvPr>
          <p:cNvSpPr>
            <a:spLocks noGrp="1" noChangeArrowheads="1"/>
          </p:cNvSpPr>
          <p:nvPr>
            <p:ph type="dt" sz="half" idx="10"/>
          </p:nvPr>
        </p:nvSpPr>
        <p:spPr>
          <a:ln/>
        </p:spPr>
        <p:txBody>
          <a:bodyPr/>
          <a:lstStyle>
            <a:lvl1pPr>
              <a:defRPr/>
            </a:lvl1pPr>
          </a:lstStyle>
          <a:p>
            <a:fld id="{C39C7FFB-462D-445E-8438-31DD2D97A6D1}" type="datetimeFigureOut">
              <a:rPr lang="tr-TR" altLang="en-US"/>
              <a:pPr/>
              <a:t>7.09.2019</a:t>
            </a:fld>
            <a:endParaRPr lang="tr-TR" altLang="en-US"/>
          </a:p>
        </p:txBody>
      </p:sp>
      <p:sp>
        <p:nvSpPr>
          <p:cNvPr id="5" name="Rectangle 5">
            <a:extLst>
              <a:ext uri="{FF2B5EF4-FFF2-40B4-BE49-F238E27FC236}">
                <a16:creationId xmlns:a16="http://schemas.microsoft.com/office/drawing/2014/main" id="{60BD901B-FFB5-4CEC-B268-FEAC1C802A5B}"/>
              </a:ext>
            </a:extLst>
          </p:cNvPr>
          <p:cNvSpPr>
            <a:spLocks noGrp="1" noChangeArrowheads="1"/>
          </p:cNvSpPr>
          <p:nvPr>
            <p:ph type="ftr" sz="quarter" idx="11"/>
          </p:nvPr>
        </p:nvSpPr>
        <p:spPr>
          <a:ln/>
        </p:spPr>
        <p:txBody>
          <a:bodyPr/>
          <a:lstStyle>
            <a:lvl1pPr>
              <a:defRPr/>
            </a:lvl1pPr>
          </a:lstStyle>
          <a:p>
            <a:pPr>
              <a:defRPr/>
            </a:pPr>
            <a:endParaRPr lang="tr-TR"/>
          </a:p>
        </p:txBody>
      </p:sp>
      <p:sp>
        <p:nvSpPr>
          <p:cNvPr id="6" name="Rectangle 6">
            <a:extLst>
              <a:ext uri="{FF2B5EF4-FFF2-40B4-BE49-F238E27FC236}">
                <a16:creationId xmlns:a16="http://schemas.microsoft.com/office/drawing/2014/main" id="{B2FF52ED-CDF5-46B2-94C4-9026E29FD83A}"/>
              </a:ext>
            </a:extLst>
          </p:cNvPr>
          <p:cNvSpPr>
            <a:spLocks noGrp="1" noChangeArrowheads="1"/>
          </p:cNvSpPr>
          <p:nvPr>
            <p:ph type="sldNum" sz="quarter" idx="12"/>
          </p:nvPr>
        </p:nvSpPr>
        <p:spPr>
          <a:ln/>
        </p:spPr>
        <p:txBody>
          <a:bodyPr/>
          <a:lstStyle>
            <a:lvl1pPr>
              <a:defRPr/>
            </a:lvl1pPr>
          </a:lstStyle>
          <a:p>
            <a:fld id="{035ACDA8-823B-494F-8854-69D5D459C694}" type="slidenum">
              <a:rPr lang="tr-TR" altLang="en-US"/>
              <a:pPr/>
              <a:t>‹#›</a:t>
            </a:fld>
            <a:endParaRPr lang="tr-TR" altLang="en-US"/>
          </a:p>
        </p:txBody>
      </p:sp>
    </p:spTree>
    <p:extLst>
      <p:ext uri="{BB962C8B-B14F-4D97-AF65-F5344CB8AC3E}">
        <p14:creationId xmlns:p14="http://schemas.microsoft.com/office/powerpoint/2010/main" val="3646777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a:extLst>
              <a:ext uri="{FF2B5EF4-FFF2-40B4-BE49-F238E27FC236}">
                <a16:creationId xmlns:a16="http://schemas.microsoft.com/office/drawing/2014/main" id="{356CE3DC-5A72-4321-9E17-4C77B4530C36}"/>
              </a:ext>
            </a:extLst>
          </p:cNvPr>
          <p:cNvSpPr>
            <a:spLocks noGrp="1" noChangeArrowheads="1"/>
          </p:cNvSpPr>
          <p:nvPr>
            <p:ph type="dt" sz="half" idx="10"/>
          </p:nvPr>
        </p:nvSpPr>
        <p:spPr/>
        <p:txBody>
          <a:bodyPr/>
          <a:lstStyle>
            <a:lvl1pPr>
              <a:defRPr>
                <a:latin typeface="Arial" charset="0"/>
                <a:ea typeface="+mn-ea"/>
              </a:defRPr>
            </a:lvl1pPr>
          </a:lstStyle>
          <a:p>
            <a:pPr>
              <a:defRPr/>
            </a:pPr>
            <a:endParaRPr lang="en-US"/>
          </a:p>
        </p:txBody>
      </p:sp>
      <p:sp>
        <p:nvSpPr>
          <p:cNvPr id="4" name="Rectangle 5">
            <a:extLst>
              <a:ext uri="{FF2B5EF4-FFF2-40B4-BE49-F238E27FC236}">
                <a16:creationId xmlns:a16="http://schemas.microsoft.com/office/drawing/2014/main" id="{2E9E6966-3934-4C17-9A34-9E0FD5206C62}"/>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F6AEE58-5821-43B5-AAA0-9D28F3801FDB}"/>
              </a:ext>
            </a:extLst>
          </p:cNvPr>
          <p:cNvSpPr>
            <a:spLocks noGrp="1" noChangeArrowheads="1"/>
          </p:cNvSpPr>
          <p:nvPr>
            <p:ph type="sldNum" sz="quarter" idx="12"/>
          </p:nvPr>
        </p:nvSpPr>
        <p:spPr/>
        <p:txBody>
          <a:bodyPr/>
          <a:lstStyle>
            <a:lvl1pPr>
              <a:defRPr/>
            </a:lvl1pPr>
          </a:lstStyle>
          <a:p>
            <a:fld id="{79039C34-2E35-4B8F-9042-BA13906BF14B}" type="slidenum">
              <a:rPr lang="en-US" altLang="en-US"/>
              <a:pPr/>
              <a:t>‹#›</a:t>
            </a:fld>
            <a:endParaRPr lang="en-US" altLang="en-US"/>
          </a:p>
        </p:txBody>
      </p:sp>
    </p:spTree>
    <p:extLst>
      <p:ext uri="{BB962C8B-B14F-4D97-AF65-F5344CB8AC3E}">
        <p14:creationId xmlns:p14="http://schemas.microsoft.com/office/powerpoint/2010/main" val="2861354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E5423AC-8413-4BE0-81BA-8F06D19A82D1}"/>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26BD1F68-DFDA-4A70-BE27-1B88F143CB86}" type="datetimeFigureOut">
              <a:rPr lang="en-US"/>
              <a:pPr>
                <a:defRPr/>
              </a:pPr>
              <a:t>9/7/19</a:t>
            </a:fld>
            <a:endParaRPr lang="en-US"/>
          </a:p>
        </p:txBody>
      </p:sp>
      <p:sp>
        <p:nvSpPr>
          <p:cNvPr id="5" name="Footer Placeholder 4">
            <a:extLst>
              <a:ext uri="{FF2B5EF4-FFF2-40B4-BE49-F238E27FC236}">
                <a16:creationId xmlns:a16="http://schemas.microsoft.com/office/drawing/2014/main" id="{E160ABE9-1EDA-4633-980D-C775DD54A7B9}"/>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B38AEB7-F31D-46BE-883C-1974DB2DF003}"/>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3685411C-A81A-4CE3-865D-703F56178DB4}" type="slidenum">
              <a:rPr lang="en-US" altLang="en-US"/>
              <a:pPr/>
              <a:t>‹#›</a:t>
            </a:fld>
            <a:endParaRPr lang="en-US" altLang="en-US"/>
          </a:p>
        </p:txBody>
      </p:sp>
    </p:spTree>
    <p:extLst>
      <p:ext uri="{BB962C8B-B14F-4D97-AF65-F5344CB8AC3E}">
        <p14:creationId xmlns:p14="http://schemas.microsoft.com/office/powerpoint/2010/main" val="3328292215"/>
      </p:ext>
    </p:extLst>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159E1-F2EA-4546-893F-278DA6C12F46}"/>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C7781DAE-A7BB-4DE9-B0EC-ABAC560C7ECA}" type="datetimeFigureOut">
              <a:rPr lang="en-US"/>
              <a:pPr>
                <a:defRPr/>
              </a:pPr>
              <a:t>9/7/19</a:t>
            </a:fld>
            <a:endParaRPr lang="en-US"/>
          </a:p>
        </p:txBody>
      </p:sp>
      <p:sp>
        <p:nvSpPr>
          <p:cNvPr id="5" name="Footer Placeholder 4">
            <a:extLst>
              <a:ext uri="{FF2B5EF4-FFF2-40B4-BE49-F238E27FC236}">
                <a16:creationId xmlns:a16="http://schemas.microsoft.com/office/drawing/2014/main" id="{3775DB1F-5829-4A48-877F-F8153D9F0206}"/>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19A5829-4853-495A-BB70-9933BF03CE6C}"/>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AA4A32BB-FDCB-4860-93E1-1FCC1843C22E}" type="slidenum">
              <a:rPr lang="en-US" altLang="en-US"/>
              <a:pPr/>
              <a:t>‹#›</a:t>
            </a:fld>
            <a:endParaRPr lang="en-US" altLang="en-US"/>
          </a:p>
        </p:txBody>
      </p:sp>
    </p:spTree>
    <p:extLst>
      <p:ext uri="{BB962C8B-B14F-4D97-AF65-F5344CB8AC3E}">
        <p14:creationId xmlns:p14="http://schemas.microsoft.com/office/powerpoint/2010/main" val="3241011141"/>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9D832B-C484-492B-9DAD-A3170B6AD909}"/>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19CFB59D-2BB4-48DB-8A73-9FEBD53CEBFD}" type="datetimeFigureOut">
              <a:rPr lang="en-US"/>
              <a:pPr>
                <a:defRPr/>
              </a:pPr>
              <a:t>9/7/19</a:t>
            </a:fld>
            <a:endParaRPr lang="en-US"/>
          </a:p>
        </p:txBody>
      </p:sp>
      <p:sp>
        <p:nvSpPr>
          <p:cNvPr id="5" name="Footer Placeholder 4">
            <a:extLst>
              <a:ext uri="{FF2B5EF4-FFF2-40B4-BE49-F238E27FC236}">
                <a16:creationId xmlns:a16="http://schemas.microsoft.com/office/drawing/2014/main" id="{2CD0EC37-3B1F-4943-B8EE-6B52B195CF2C}"/>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8DA225DC-5984-415B-BCFA-0FD7095D1E88}"/>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57C0FE57-C845-4ED7-872A-A087DE280F69}" type="slidenum">
              <a:rPr lang="en-US" altLang="en-US"/>
              <a:pPr/>
              <a:t>‹#›</a:t>
            </a:fld>
            <a:endParaRPr lang="en-US" altLang="en-US"/>
          </a:p>
        </p:txBody>
      </p:sp>
    </p:spTree>
    <p:extLst>
      <p:ext uri="{BB962C8B-B14F-4D97-AF65-F5344CB8AC3E}">
        <p14:creationId xmlns:p14="http://schemas.microsoft.com/office/powerpoint/2010/main" val="1719430604"/>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A8FE13-E923-48C1-B54C-8689D937F9E5}"/>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8DB6D773-88E7-4BED-94BD-E23E4EBFE50C}" type="datetimeFigureOut">
              <a:rPr lang="en-US"/>
              <a:pPr>
                <a:defRPr/>
              </a:pPr>
              <a:t>9/7/19</a:t>
            </a:fld>
            <a:endParaRPr lang="en-US"/>
          </a:p>
        </p:txBody>
      </p:sp>
      <p:sp>
        <p:nvSpPr>
          <p:cNvPr id="6" name="Footer Placeholder 5">
            <a:extLst>
              <a:ext uri="{FF2B5EF4-FFF2-40B4-BE49-F238E27FC236}">
                <a16:creationId xmlns:a16="http://schemas.microsoft.com/office/drawing/2014/main" id="{58B0A9C7-F134-4115-8AF3-074A644AF2CC}"/>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878BA57-7266-49D9-82A0-F67B88AF12B0}"/>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605BF1BB-B191-4335-93E8-97EDB0106319}" type="slidenum">
              <a:rPr lang="en-US" altLang="en-US"/>
              <a:pPr/>
              <a:t>‹#›</a:t>
            </a:fld>
            <a:endParaRPr lang="en-US" altLang="en-US"/>
          </a:p>
        </p:txBody>
      </p:sp>
    </p:spTree>
    <p:extLst>
      <p:ext uri="{BB962C8B-B14F-4D97-AF65-F5344CB8AC3E}">
        <p14:creationId xmlns:p14="http://schemas.microsoft.com/office/powerpoint/2010/main" val="3210895428"/>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C68E8267-AF62-4EA5-AD55-18F0A1AB1AA4}" type="datetimeFigureOut">
              <a:rPr lang="en-GB" smtClean="0"/>
              <a:pPr/>
              <a:t>07/09/2019</a:t>
            </a:fld>
            <a:endParaRPr lang="en-GB"/>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87F8A632-9F5A-4399-8D8A-492F00260F38}" type="slidenum">
              <a:rPr lang="en-GB" smtClean="0"/>
              <a:pPr/>
              <a:t>‹#›</a:t>
            </a:fld>
            <a:endParaRPr lang="en-GB"/>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GB"/>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285786-9397-4AAB-A01D-DE40AA31A6B2}"/>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1120B86B-EAC4-4144-BBF1-DACA05B13B47}" type="datetimeFigureOut">
              <a:rPr lang="en-US"/>
              <a:pPr>
                <a:defRPr/>
              </a:pPr>
              <a:t>9/7/19</a:t>
            </a:fld>
            <a:endParaRPr lang="en-US"/>
          </a:p>
        </p:txBody>
      </p:sp>
      <p:sp>
        <p:nvSpPr>
          <p:cNvPr id="8" name="Footer Placeholder 7">
            <a:extLst>
              <a:ext uri="{FF2B5EF4-FFF2-40B4-BE49-F238E27FC236}">
                <a16:creationId xmlns:a16="http://schemas.microsoft.com/office/drawing/2014/main" id="{5376B19E-AE0E-4007-AE83-3549EDA4FAC7}"/>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37241B62-C4E1-4C16-AD18-1FA4235AA5CC}"/>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981331B5-D974-4296-813D-A2F54989845C}" type="slidenum">
              <a:rPr lang="en-US" altLang="en-US"/>
              <a:pPr/>
              <a:t>‹#›</a:t>
            </a:fld>
            <a:endParaRPr lang="en-US" altLang="en-US"/>
          </a:p>
        </p:txBody>
      </p:sp>
    </p:spTree>
    <p:extLst>
      <p:ext uri="{BB962C8B-B14F-4D97-AF65-F5344CB8AC3E}">
        <p14:creationId xmlns:p14="http://schemas.microsoft.com/office/powerpoint/2010/main" val="2818034046"/>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B0EBAA-2A32-44B1-97D1-C4F899D1BBEE}"/>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3712ECBA-483B-4FF7-B3B6-195A566DC48F}" type="datetimeFigureOut">
              <a:rPr lang="en-US"/>
              <a:pPr>
                <a:defRPr/>
              </a:pPr>
              <a:t>9/7/19</a:t>
            </a:fld>
            <a:endParaRPr lang="en-US"/>
          </a:p>
        </p:txBody>
      </p:sp>
      <p:sp>
        <p:nvSpPr>
          <p:cNvPr id="4" name="Footer Placeholder 3">
            <a:extLst>
              <a:ext uri="{FF2B5EF4-FFF2-40B4-BE49-F238E27FC236}">
                <a16:creationId xmlns:a16="http://schemas.microsoft.com/office/drawing/2014/main" id="{284E0195-5D14-40BA-A5A6-060D439D7785}"/>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7C1A9EF6-5AA6-487C-A7BD-CBC8EA09522D}"/>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88831E2A-F55E-4D6A-8BEA-DCE9AC3271B0}" type="slidenum">
              <a:rPr lang="en-US" altLang="en-US"/>
              <a:pPr/>
              <a:t>‹#›</a:t>
            </a:fld>
            <a:endParaRPr lang="en-US" altLang="en-US"/>
          </a:p>
        </p:txBody>
      </p:sp>
    </p:spTree>
    <p:extLst>
      <p:ext uri="{BB962C8B-B14F-4D97-AF65-F5344CB8AC3E}">
        <p14:creationId xmlns:p14="http://schemas.microsoft.com/office/powerpoint/2010/main" val="2710007127"/>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217857-04CB-43E5-B9E2-CA9886860374}"/>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E8B02117-8A6E-4D4F-A174-D16733B2594E}" type="datetimeFigureOut">
              <a:rPr lang="en-US"/>
              <a:pPr>
                <a:defRPr/>
              </a:pPr>
              <a:t>9/7/19</a:t>
            </a:fld>
            <a:endParaRPr lang="en-US"/>
          </a:p>
        </p:txBody>
      </p:sp>
      <p:sp>
        <p:nvSpPr>
          <p:cNvPr id="3" name="Footer Placeholder 2">
            <a:extLst>
              <a:ext uri="{FF2B5EF4-FFF2-40B4-BE49-F238E27FC236}">
                <a16:creationId xmlns:a16="http://schemas.microsoft.com/office/drawing/2014/main" id="{D080BBB3-C9FC-415E-8DA4-F5A5C9CE04E4}"/>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768625B9-06BE-443B-AECC-F78AD1B80401}"/>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E6A03D11-B749-4ADE-9BB5-79D4E0C5001E}" type="slidenum">
              <a:rPr lang="en-US" altLang="en-US"/>
              <a:pPr/>
              <a:t>‹#›</a:t>
            </a:fld>
            <a:endParaRPr lang="en-US" altLang="en-US"/>
          </a:p>
        </p:txBody>
      </p:sp>
    </p:spTree>
    <p:extLst>
      <p:ext uri="{BB962C8B-B14F-4D97-AF65-F5344CB8AC3E}">
        <p14:creationId xmlns:p14="http://schemas.microsoft.com/office/powerpoint/2010/main" val="163177638"/>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8D479D2-44F8-4E23-8196-EA99610776D8}"/>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45B7362F-C990-4C84-AC6F-6D9C34A3F8D6}" type="datetimeFigureOut">
              <a:rPr lang="en-US"/>
              <a:pPr>
                <a:defRPr/>
              </a:pPr>
              <a:t>9/7/19</a:t>
            </a:fld>
            <a:endParaRPr lang="en-US"/>
          </a:p>
        </p:txBody>
      </p:sp>
      <p:sp>
        <p:nvSpPr>
          <p:cNvPr id="6" name="Footer Placeholder 5">
            <a:extLst>
              <a:ext uri="{FF2B5EF4-FFF2-40B4-BE49-F238E27FC236}">
                <a16:creationId xmlns:a16="http://schemas.microsoft.com/office/drawing/2014/main" id="{8F3CF749-4ACD-41C5-B8E5-D6784F544A04}"/>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B45AAD7-7F0F-4A61-9379-DBF5FA759B53}"/>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4CFDEB7B-9D23-42E3-B6AF-FB9CAE0D230D}" type="slidenum">
              <a:rPr lang="en-US" altLang="en-US"/>
              <a:pPr/>
              <a:t>‹#›</a:t>
            </a:fld>
            <a:endParaRPr lang="en-US" altLang="en-US"/>
          </a:p>
        </p:txBody>
      </p:sp>
    </p:spTree>
    <p:extLst>
      <p:ext uri="{BB962C8B-B14F-4D97-AF65-F5344CB8AC3E}">
        <p14:creationId xmlns:p14="http://schemas.microsoft.com/office/powerpoint/2010/main" val="2268453142"/>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81F375B-649B-457B-9DC9-CBD893373BE6}"/>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023F342E-33FB-47EE-8D42-C119BE24342E}" type="datetimeFigureOut">
              <a:rPr lang="en-US"/>
              <a:pPr>
                <a:defRPr/>
              </a:pPr>
              <a:t>9/7/19</a:t>
            </a:fld>
            <a:endParaRPr lang="en-US"/>
          </a:p>
        </p:txBody>
      </p:sp>
      <p:sp>
        <p:nvSpPr>
          <p:cNvPr id="6" name="Footer Placeholder 5">
            <a:extLst>
              <a:ext uri="{FF2B5EF4-FFF2-40B4-BE49-F238E27FC236}">
                <a16:creationId xmlns:a16="http://schemas.microsoft.com/office/drawing/2014/main" id="{958057A0-630A-4B1A-889B-4373127AFF10}"/>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00F4D08-C548-4D56-8ADD-5B6A8C9133FB}"/>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AA3BF099-076E-4325-B88B-16775286EAA3}" type="slidenum">
              <a:rPr lang="en-US" altLang="en-US"/>
              <a:pPr/>
              <a:t>‹#›</a:t>
            </a:fld>
            <a:endParaRPr lang="en-US" altLang="en-US"/>
          </a:p>
        </p:txBody>
      </p:sp>
    </p:spTree>
    <p:extLst>
      <p:ext uri="{BB962C8B-B14F-4D97-AF65-F5344CB8AC3E}">
        <p14:creationId xmlns:p14="http://schemas.microsoft.com/office/powerpoint/2010/main" val="1689493303"/>
      </p:ext>
    </p:extLst>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2F9DD-ACBF-4976-8989-DE0496404F00}"/>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6CBE532E-3435-4E6C-ABBA-75701BAF3367}" type="datetimeFigureOut">
              <a:rPr lang="en-US"/>
              <a:pPr>
                <a:defRPr/>
              </a:pPr>
              <a:t>9/7/19</a:t>
            </a:fld>
            <a:endParaRPr lang="en-US"/>
          </a:p>
        </p:txBody>
      </p:sp>
      <p:sp>
        <p:nvSpPr>
          <p:cNvPr id="5" name="Footer Placeholder 4">
            <a:extLst>
              <a:ext uri="{FF2B5EF4-FFF2-40B4-BE49-F238E27FC236}">
                <a16:creationId xmlns:a16="http://schemas.microsoft.com/office/drawing/2014/main" id="{682BA6CB-97CD-4776-86F7-197F6BE75408}"/>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5D78705-858E-43D0-8A24-5F44A1683983}"/>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A95DE414-2654-4E46-96B5-D0F871DB400F}" type="slidenum">
              <a:rPr lang="en-US" altLang="en-US"/>
              <a:pPr/>
              <a:t>‹#›</a:t>
            </a:fld>
            <a:endParaRPr lang="en-US" altLang="en-US"/>
          </a:p>
        </p:txBody>
      </p:sp>
    </p:spTree>
    <p:extLst>
      <p:ext uri="{BB962C8B-B14F-4D97-AF65-F5344CB8AC3E}">
        <p14:creationId xmlns:p14="http://schemas.microsoft.com/office/powerpoint/2010/main" val="583346363"/>
      </p:ext>
    </p:extLst>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180F7-89C9-4175-B8D6-577DC0339088}"/>
              </a:ext>
            </a:extLst>
          </p:cNvPr>
          <p:cNvSpPr>
            <a:spLocks noGrp="1"/>
          </p:cNvSpPr>
          <p:nvPr>
            <p:ph type="dt" sz="half" idx="10"/>
          </p:nvPr>
        </p:nvSpPr>
        <p:spPr/>
        <p:txBody>
          <a:bodyPr/>
          <a:lstStyle>
            <a:lvl1pPr eaLnBrk="0" fontAlgn="base" hangingPunct="0">
              <a:spcBef>
                <a:spcPct val="0"/>
              </a:spcBef>
              <a:spcAft>
                <a:spcPct val="0"/>
              </a:spcAft>
              <a:defRPr b="1">
                <a:latin typeface="Arial" charset="0"/>
                <a:cs typeface="Arial" charset="0"/>
              </a:defRPr>
            </a:lvl1pPr>
          </a:lstStyle>
          <a:p>
            <a:pPr>
              <a:defRPr/>
            </a:pPr>
            <a:fld id="{1043ED5A-81B3-49BA-B86F-82A44977245E}" type="datetimeFigureOut">
              <a:rPr lang="en-US"/>
              <a:pPr>
                <a:defRPr/>
              </a:pPr>
              <a:t>9/7/19</a:t>
            </a:fld>
            <a:endParaRPr lang="en-US"/>
          </a:p>
        </p:txBody>
      </p:sp>
      <p:sp>
        <p:nvSpPr>
          <p:cNvPr id="5" name="Footer Placeholder 4">
            <a:extLst>
              <a:ext uri="{FF2B5EF4-FFF2-40B4-BE49-F238E27FC236}">
                <a16:creationId xmlns:a16="http://schemas.microsoft.com/office/drawing/2014/main" id="{E564790F-2FF3-4879-A653-41AB417C4709}"/>
              </a:ext>
            </a:extLst>
          </p:cNvPr>
          <p:cNvSpPr>
            <a:spLocks noGrp="1"/>
          </p:cNvSpPr>
          <p:nvPr>
            <p:ph type="ftr" sz="quarter" idx="11"/>
          </p:nvPr>
        </p:nvSpPr>
        <p:spPr/>
        <p:txBody>
          <a:bodyPr/>
          <a:lstStyle>
            <a:lvl1pPr eaLnBrk="0" fontAlgn="base" hangingPunct="0">
              <a:spcBef>
                <a:spcPct val="0"/>
              </a:spcBef>
              <a:spcAft>
                <a:spcPct val="0"/>
              </a:spcAft>
              <a:defRPr b="1">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8AFC5DF-869E-47AA-AB8E-E2B34D71BB4F}"/>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fld id="{1F558640-6313-4DB2-98F7-0AACDCE56F8D}" type="slidenum">
              <a:rPr lang="en-US" altLang="en-US"/>
              <a:pPr/>
              <a:t>‹#›</a:t>
            </a:fld>
            <a:endParaRPr lang="en-US" altLang="en-US"/>
          </a:p>
        </p:txBody>
      </p:sp>
    </p:spTree>
    <p:extLst>
      <p:ext uri="{BB962C8B-B14F-4D97-AF65-F5344CB8AC3E}">
        <p14:creationId xmlns:p14="http://schemas.microsoft.com/office/powerpoint/2010/main" val="1467387852"/>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ext Box 11">
            <a:extLst>
              <a:ext uri="{FF2B5EF4-FFF2-40B4-BE49-F238E27FC236}">
                <a16:creationId xmlns:a16="http://schemas.microsoft.com/office/drawing/2014/main" id="{4945841F-0937-4B54-ADE6-962B4F96CD56}"/>
              </a:ext>
            </a:extLst>
          </p:cNvPr>
          <p:cNvSpPr txBox="1">
            <a:spLocks noChangeArrowheads="1"/>
          </p:cNvSpPr>
          <p:nvPr/>
        </p:nvSpPr>
        <p:spPr bwMode="auto">
          <a:xfrm>
            <a:off x="395288" y="404813"/>
            <a:ext cx="8353425" cy="5605462"/>
          </a:xfrm>
          <a:prstGeom prst="rect">
            <a:avLst/>
          </a:prstGeom>
          <a:solidFill>
            <a:schemeClr val="bg1"/>
          </a:solidFill>
          <a:ln>
            <a:noFill/>
          </a:ln>
          <a:effectLst/>
          <a:extLst>
            <a:ext uri="{91240B29-F687-4f45-9708-019B960494DF}"/>
            <a:ext uri="{AF507438-7753-43e0-B8FC-AC1667EBCBE1}"/>
          </a:extLst>
        </p:spPr>
        <p:txBody>
          <a:bodyPr/>
          <a:lstStyle>
            <a:lvl1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1pPr>
            <a:lvl2pPr marL="37931725" indent="-37474525"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2pPr>
            <a:lvl3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3pPr>
            <a:lvl4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4pPr>
            <a:lvl5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eaLnBrk="1" hangingPunct="1">
              <a:spcBef>
                <a:spcPct val="50000"/>
              </a:spcBef>
            </a:pPr>
            <a:endParaRPr lang="en-US" altLang="en-US" sz="1800">
              <a:solidFill>
                <a:schemeClr val="tx1"/>
              </a:solidFill>
            </a:endParaRPr>
          </a:p>
        </p:txBody>
      </p:sp>
      <p:sp>
        <p:nvSpPr>
          <p:cNvPr id="3" name="Text Box 25">
            <a:extLst>
              <a:ext uri="{FF2B5EF4-FFF2-40B4-BE49-F238E27FC236}">
                <a16:creationId xmlns:a16="http://schemas.microsoft.com/office/drawing/2014/main" id="{CE32EB6E-D1D0-4988-A0BA-8CD0150CA355}"/>
              </a:ext>
            </a:extLst>
          </p:cNvPr>
          <p:cNvSpPr txBox="1">
            <a:spLocks noChangeArrowheads="1"/>
          </p:cNvSpPr>
          <p:nvPr/>
        </p:nvSpPr>
        <p:spPr bwMode="auto">
          <a:xfrm>
            <a:off x="4551363" y="6132513"/>
            <a:ext cx="3908425" cy="307975"/>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1pPr>
            <a:lvl2pPr marL="37931725" indent="-37474525"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2pPr>
            <a:lvl3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3pPr>
            <a:lvl4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4pPr>
            <a:lvl5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algn="r" eaLnBrk="1" hangingPunct="1"/>
            <a:r>
              <a:rPr lang="en-GB" altLang="en-US" sz="1400">
                <a:solidFill>
                  <a:schemeClr val="bg1"/>
                </a:solidFill>
                <a:ea typeface="ＭＳ Ｐゴシック" panose="020B0600070205080204" pitchFamily="34" charset="-128"/>
              </a:rPr>
              <a:t>Addenbrooke’s Hospital  I Rosie Hospital</a:t>
            </a:r>
          </a:p>
        </p:txBody>
      </p:sp>
      <p:pic>
        <p:nvPicPr>
          <p:cNvPr id="4" name="Picture 6">
            <a:extLst>
              <a:ext uri="{FF2B5EF4-FFF2-40B4-BE49-F238E27FC236}">
                <a16:creationId xmlns:a16="http://schemas.microsoft.com/office/drawing/2014/main" id="{219BEC49-16D7-4939-9AD9-63AF567A4E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792163"/>
            <a:ext cx="22875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ABB74C7B-33C4-4D4E-9B27-76F0E56CF8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2968625"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316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152856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1619963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8A632-9F5A-4399-8D8A-492F00260F38}" type="slidenum">
              <a:rPr lang="en-GB" smtClean="0"/>
              <a:pPr/>
              <a:t>‹#›</a:t>
            </a:fld>
            <a:endParaRPr lang="en-GB"/>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28080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175332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53024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363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741613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843074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09054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3375"/>
            <a:ext cx="2057400" cy="5688013"/>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333375"/>
            <a:ext cx="6019800" cy="568801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0018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F8A632-9F5A-4399-8D8A-492F00260F38}" type="slidenum">
              <a:rPr lang="en-GB" smtClean="0"/>
              <a:pPr/>
              <a:t>‹#›</a:t>
            </a:fld>
            <a:endParaRPr lang="en-GB"/>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F8A632-9F5A-4399-8D8A-492F00260F38}" type="slidenum">
              <a:rPr lang="en-GB" smtClean="0"/>
              <a:pPr/>
              <a:t>‹#›</a:t>
            </a:fld>
            <a:endParaRPr lang="en-GB"/>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F8A632-9F5A-4399-8D8A-492F00260F3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87F8A632-9F5A-4399-8D8A-492F00260F38}" type="slidenum">
              <a:rPr lang="en-GB" smtClean="0"/>
              <a:pPr/>
              <a:t>‹#›</a:t>
            </a:fld>
            <a:endParaRPr lang="en-GB"/>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8E8267-AF62-4EA5-AD55-18F0A1AB1AA4}" type="datetimeFigureOut">
              <a:rPr lang="en-GB" smtClean="0"/>
              <a:pPr/>
              <a:t>07/09/2019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F8A632-9F5A-4399-8D8A-492F00260F38}" type="slidenum">
              <a:rPr lang="en-GB" smtClean="0"/>
              <a:pPr/>
              <a:t>‹#›</a:t>
            </a:fld>
            <a:endParaRPr lang="en-GB"/>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C68E8267-AF62-4EA5-AD55-18F0A1AB1AA4}" type="datetimeFigureOut">
              <a:rPr lang="en-GB" smtClean="0"/>
              <a:pPr/>
              <a:t>07/09/2019</a:t>
            </a:fld>
            <a:endParaRPr lang="en-GB"/>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GB"/>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87F8A632-9F5A-4399-8D8A-492F00260F3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700" r:id="rId13"/>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6482272-5165-444E-B239-539168AE1C44}"/>
              </a:ext>
            </a:extLst>
          </p:cNvPr>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altLang="en-US"/>
              <a:t>Asıl başlık stili için tıklatın</a:t>
            </a:r>
          </a:p>
        </p:txBody>
      </p:sp>
      <p:sp>
        <p:nvSpPr>
          <p:cNvPr id="101379" name="Rectangle 3">
            <a:extLst>
              <a:ext uri="{FF2B5EF4-FFF2-40B4-BE49-F238E27FC236}">
                <a16:creationId xmlns:a16="http://schemas.microsoft.com/office/drawing/2014/main" id="{BB078C7B-7FF0-447C-AAD1-864D63AAFDBF}"/>
              </a:ext>
            </a:extLst>
          </p:cNvPr>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altLang="en-US"/>
              <a:t>Asıl metin stillerini düzenlemek için tıklatın</a:t>
            </a:r>
          </a:p>
          <a:p>
            <a:pPr lvl="1"/>
            <a:r>
              <a:rPr lang="tr-TR" altLang="en-US"/>
              <a:t>İkinci düzey</a:t>
            </a:r>
          </a:p>
          <a:p>
            <a:pPr lvl="2"/>
            <a:r>
              <a:rPr lang="tr-TR" altLang="en-US"/>
              <a:t>Üçüncü düzey</a:t>
            </a:r>
          </a:p>
          <a:p>
            <a:pPr lvl="3"/>
            <a:r>
              <a:rPr lang="tr-TR" altLang="en-US"/>
              <a:t>Dördüncü düzey</a:t>
            </a:r>
          </a:p>
          <a:p>
            <a:pPr lvl="4"/>
            <a:r>
              <a:rPr lang="tr-TR" altLang="en-US"/>
              <a:t>Beşinci düzey</a:t>
            </a:r>
          </a:p>
        </p:txBody>
      </p:sp>
      <p:sp>
        <p:nvSpPr>
          <p:cNvPr id="101380" name="Rectangle 4">
            <a:extLst>
              <a:ext uri="{FF2B5EF4-FFF2-40B4-BE49-F238E27FC236}">
                <a16:creationId xmlns:a16="http://schemas.microsoft.com/office/drawing/2014/main" id="{25C32468-F55C-4D30-BF5E-CF16857ED5C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fld id="{4A2F92A6-DD8A-4FED-BFDE-B27CB61C18B9}" type="datetimeFigureOut">
              <a:rPr lang="tr-TR" altLang="en-US"/>
              <a:pPr/>
              <a:t>7.09.2019</a:t>
            </a:fld>
            <a:endParaRPr lang="tr-TR" altLang="en-US"/>
          </a:p>
        </p:txBody>
      </p:sp>
      <p:sp>
        <p:nvSpPr>
          <p:cNvPr id="101381" name="Rectangle 5">
            <a:extLst>
              <a:ext uri="{FF2B5EF4-FFF2-40B4-BE49-F238E27FC236}">
                <a16:creationId xmlns:a16="http://schemas.microsoft.com/office/drawing/2014/main" id="{E1D84674-335F-4556-9CE6-EB04485AE02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ea typeface="+mn-ea"/>
              </a:defRPr>
            </a:lvl1pPr>
          </a:lstStyle>
          <a:p>
            <a:pPr>
              <a:defRPr/>
            </a:pPr>
            <a:endParaRPr lang="tr-TR"/>
          </a:p>
        </p:txBody>
      </p:sp>
      <p:sp>
        <p:nvSpPr>
          <p:cNvPr id="101382" name="Rectangle 6">
            <a:extLst>
              <a:ext uri="{FF2B5EF4-FFF2-40B4-BE49-F238E27FC236}">
                <a16:creationId xmlns:a16="http://schemas.microsoft.com/office/drawing/2014/main" id="{16CE296C-F7DE-4E95-90FF-F43CDCD1071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09C2F307-4C8C-4F39-9A77-FA2554B2C44B}" type="slidenum">
              <a:rPr lang="tr-TR" altLang="en-US"/>
              <a:pPr/>
              <a:t>‹#›</a:t>
            </a:fld>
            <a:endParaRPr lang="tr-TR" altLang="en-US"/>
          </a:p>
        </p:txBody>
      </p:sp>
    </p:spTree>
    <p:extLst>
      <p:ext uri="{BB962C8B-B14F-4D97-AF65-F5344CB8AC3E}">
        <p14:creationId xmlns:p14="http://schemas.microsoft.com/office/powerpoint/2010/main" val="3897739802"/>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95D8B421-8A7F-4D47-A935-529AD5BA33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811E7425-E183-4938-A1D3-B40AD831205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4754CB2-B6FA-4620-90D1-346A4FBBE30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BBAEDCFB-D8E6-4AC9-AD56-FEA95360CEBA}" type="datetimeFigureOut">
              <a:rPr lang="en-US"/>
              <a:pPr>
                <a:defRPr/>
              </a:pPr>
              <a:t>9/7/19</a:t>
            </a:fld>
            <a:endParaRPr lang="en-US"/>
          </a:p>
        </p:txBody>
      </p:sp>
      <p:sp>
        <p:nvSpPr>
          <p:cNvPr id="5" name="Footer Placeholder 4">
            <a:extLst>
              <a:ext uri="{FF2B5EF4-FFF2-40B4-BE49-F238E27FC236}">
                <a16:creationId xmlns:a16="http://schemas.microsoft.com/office/drawing/2014/main" id="{FF920E1A-B0A2-4AA0-A145-52183898DC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7A0C787B-CD7A-4E63-BF06-CE34635036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D2CECAB-1D42-4C05-8EFA-F09897E7B75A}" type="slidenum">
              <a:rPr lang="en-US" altLang="en-US"/>
              <a:pPr/>
              <a:t>‹#›</a:t>
            </a:fld>
            <a:endParaRPr lang="en-US" altLang="en-US"/>
          </a:p>
        </p:txBody>
      </p:sp>
    </p:spTree>
    <p:extLst>
      <p:ext uri="{BB962C8B-B14F-4D97-AF65-F5344CB8AC3E}">
        <p14:creationId xmlns:p14="http://schemas.microsoft.com/office/powerpoint/2010/main" val="416803240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5EB8"/>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CAA8D74-D657-417D-90F5-AADC6AA5D9E4}"/>
              </a:ext>
            </a:extLst>
          </p:cNvPr>
          <p:cNvSpPr>
            <a:spLocks noGrp="1" noChangeArrowheads="1"/>
          </p:cNvSpPr>
          <p:nvPr>
            <p:ph type="title"/>
          </p:nvPr>
        </p:nvSpPr>
        <p:spPr bwMode="auto">
          <a:xfrm>
            <a:off x="395288" y="333375"/>
            <a:ext cx="835342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2AE3FACF-2E0F-42BF-A3EB-2A88B80D65A8}"/>
              </a:ext>
            </a:extLst>
          </p:cNvPr>
          <p:cNvSpPr>
            <a:spLocks noGrp="1" noChangeArrowheads="1"/>
          </p:cNvSpPr>
          <p:nvPr>
            <p:ph type="body" idx="1"/>
          </p:nvPr>
        </p:nvSpPr>
        <p:spPr bwMode="auto">
          <a:xfrm>
            <a:off x="395288" y="1268413"/>
            <a:ext cx="8353425" cy="4752975"/>
          </a:xfrm>
          <a:prstGeom prst="rect">
            <a:avLst/>
          </a:prstGeom>
          <a:solidFill>
            <a:srgbClr val="4255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 </a:t>
            </a:r>
          </a:p>
        </p:txBody>
      </p:sp>
      <p:pic>
        <p:nvPicPr>
          <p:cNvPr id="1028" name="Picture 2">
            <a:extLst>
              <a:ext uri="{FF2B5EF4-FFF2-40B4-BE49-F238E27FC236}">
                <a16:creationId xmlns:a16="http://schemas.microsoft.com/office/drawing/2014/main" id="{3FCDB402-BA15-463A-8739-9B75806EEC6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9750" y="6142038"/>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05661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slideLayout" Target="../slideLayouts/slideLayout26.xml"/><Relationship Id="rId1" Type="http://schemas.openxmlformats.org/officeDocument/2006/relationships/video" Target="file:////Nas200/public%20disk/CONGRESE/2013/Romuro%202013/State%20of%20the%20Art%20Romuro%202013/Calcul%20caliceal_y.wmv" TargetMode="Externa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8.xml"/><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8.xml"/><Relationship Id="rId7" Type="http://schemas.openxmlformats.org/officeDocument/2006/relationships/image" Target="../media/image7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4.wmf"/><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e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emf"/><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video" Target="file:////D:/Salvari-C/LUCRARI/Congrese/Japonia%2014%20noiembrie%202013/State%20of%20the%20Art%20prof%20Geavlete%20Tokyo/Hadar%203D.mpeg.mpg" TargetMode="External"/><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video" Target="file:////D:/Salvari-C/LUCRARI/Congrese/Japonia%2014%20noiembrie%202013/State%20of%20the%20Art%20prof%20Geavlete%20Tokyo/Shati%20H%203D.mpeg.mpg" TargetMode="External"/><Relationship Id="rId1" Type="http://schemas.openxmlformats.org/officeDocument/2006/relationships/video" Target="file:////D:/Salvari-C/LUCRARI/Congrese/Japonia%2014%20noiembrie%202013/State%20of%20the%20Art%20prof%20Geavlete%20Tokyo/Tumor%203D.mpg" TargetMode="External"/><Relationship Id="rId6" Type="http://schemas.openxmlformats.org/officeDocument/2006/relationships/image" Target="../media/image97.jpeg"/><Relationship Id="rId11" Type="http://schemas.openxmlformats.org/officeDocument/2006/relationships/image" Target="../media/image102.png"/><Relationship Id="rId5" Type="http://schemas.openxmlformats.org/officeDocument/2006/relationships/notesSlide" Target="../notesSlides/notesSlide12.xml"/><Relationship Id="rId10" Type="http://schemas.openxmlformats.org/officeDocument/2006/relationships/image" Target="../media/image101.png"/><Relationship Id="rId4" Type="http://schemas.openxmlformats.org/officeDocument/2006/relationships/slideLayout" Target="../slideLayouts/slideLayout6.xml"/><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89756" y="227330"/>
            <a:ext cx="8964488" cy="1412776"/>
          </a:xfrm>
        </p:spPr>
        <p:txBody>
          <a:bodyPr>
            <a:normAutofit/>
          </a:bodyPr>
          <a:lstStyle/>
          <a:p>
            <a:r>
              <a:rPr lang="en-US" sz="2800" b="1" dirty="0" err="1"/>
              <a:t>Ureteroscopic</a:t>
            </a:r>
            <a:r>
              <a:rPr lang="en-US" sz="2800" b="1" dirty="0"/>
              <a:t> Management of Stones: How did the indications change?</a:t>
            </a:r>
            <a:br>
              <a:rPr lang="en-US" sz="2800" b="1" dirty="0"/>
            </a:br>
            <a:endParaRPr lang="en-US" sz="2800" b="1" dirty="0"/>
          </a:p>
        </p:txBody>
      </p:sp>
      <p:sp>
        <p:nvSpPr>
          <p:cNvPr id="58371" name="Content Placeholder 2"/>
          <p:cNvSpPr>
            <a:spLocks noGrp="1"/>
          </p:cNvSpPr>
          <p:nvPr>
            <p:ph idx="1"/>
          </p:nvPr>
        </p:nvSpPr>
        <p:spPr>
          <a:xfrm>
            <a:off x="0" y="1295400"/>
            <a:ext cx="9144000" cy="3352800"/>
          </a:xfrm>
        </p:spPr>
        <p:txBody>
          <a:bodyPr>
            <a:normAutofit/>
          </a:bodyPr>
          <a:lstStyle/>
          <a:p>
            <a:pPr algn="ctr">
              <a:buFontTx/>
              <a:buNone/>
            </a:pPr>
            <a:endParaRPr lang="en-US" sz="1800" b="1" dirty="0">
              <a:solidFill>
                <a:srgbClr val="000000"/>
              </a:solidFill>
            </a:endParaRPr>
          </a:p>
          <a:p>
            <a:pPr algn="ctr">
              <a:buFontTx/>
              <a:buNone/>
            </a:pPr>
            <a:r>
              <a:rPr lang="en-US" sz="3200" b="1" dirty="0" err="1">
                <a:solidFill>
                  <a:srgbClr val="000000"/>
                </a:solidFill>
              </a:rPr>
              <a:t>Samih</a:t>
            </a:r>
            <a:r>
              <a:rPr lang="en-US" sz="3200" b="1" dirty="0">
                <a:solidFill>
                  <a:srgbClr val="000000"/>
                </a:solidFill>
              </a:rPr>
              <a:t> Al-Hayek</a:t>
            </a:r>
          </a:p>
          <a:p>
            <a:pPr algn="ctr">
              <a:buFontTx/>
              <a:buNone/>
            </a:pPr>
            <a:r>
              <a:rPr lang="en-US" sz="1800" b="1" i="1" dirty="0">
                <a:solidFill>
                  <a:schemeClr val="tx1"/>
                </a:solidFill>
              </a:rPr>
              <a:t>LRCP (Lond), LRCS (Eng), LMSSA (Lond), MRCS, MD, FRCS (Urol)</a:t>
            </a:r>
          </a:p>
          <a:p>
            <a:pPr algn="ctr">
              <a:buFontTx/>
              <a:buNone/>
            </a:pPr>
            <a:r>
              <a:rPr lang="en-US" sz="1800" b="1" dirty="0">
                <a:solidFill>
                  <a:srgbClr val="000000"/>
                </a:solidFill>
              </a:rPr>
              <a:t>Consultant Urological Surgeon &amp; Associate Lecturer</a:t>
            </a:r>
          </a:p>
          <a:p>
            <a:pPr algn="ctr">
              <a:buFontTx/>
              <a:buNone/>
            </a:pPr>
            <a:r>
              <a:rPr lang="en-US" sz="1800" b="1" dirty="0">
                <a:solidFill>
                  <a:srgbClr val="000000"/>
                </a:solidFill>
              </a:rPr>
              <a:t>Cambridge University Hospitals, UK</a:t>
            </a:r>
          </a:p>
          <a:p>
            <a:pPr algn="ctr">
              <a:buNone/>
            </a:pPr>
            <a:r>
              <a:rPr lang="en-US" sz="1800" b="1" dirty="0">
                <a:solidFill>
                  <a:srgbClr val="000000"/>
                </a:solidFill>
              </a:rPr>
              <a:t>Turkish Urology Academy, Trabzon 7 Sep 2019</a:t>
            </a:r>
          </a:p>
          <a:p>
            <a:pPr algn="ctr">
              <a:buFontTx/>
              <a:buNone/>
            </a:pPr>
            <a:endParaRPr lang="en-US" sz="1800" dirty="0">
              <a:solidFill>
                <a:srgbClr val="000000"/>
              </a:solidFill>
            </a:endParaRPr>
          </a:p>
        </p:txBody>
      </p:sp>
      <p:pic>
        <p:nvPicPr>
          <p:cNvPr id="58372" name="Picture 5" descr="AH_collection_image_1.jpg"/>
          <p:cNvPicPr>
            <a:picLocks noChangeAspect="1"/>
          </p:cNvPicPr>
          <p:nvPr/>
        </p:nvPicPr>
        <p:blipFill>
          <a:blip r:embed="rId2"/>
          <a:srcRect/>
          <a:stretch>
            <a:fillRect/>
          </a:stretch>
        </p:blipFill>
        <p:spPr bwMode="auto">
          <a:xfrm>
            <a:off x="0" y="3733800"/>
            <a:ext cx="9144000" cy="3124200"/>
          </a:xfrm>
          <a:prstGeom prst="rect">
            <a:avLst/>
          </a:prstGeom>
          <a:noFill/>
          <a:ln w="9525">
            <a:noFill/>
            <a:miter lim="800000"/>
            <a:headEnd/>
            <a:tailEnd/>
          </a:ln>
        </p:spPr>
      </p:pic>
      <p:sp>
        <p:nvSpPr>
          <p:cNvPr id="58373" name="Footer Placeholder 4"/>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dirty="0">
                <a:latin typeface="Arial" pitchFamily="-111" charset="0"/>
                <a:ea typeface="ＭＳ Ｐゴシック" pitchFamily="-111" charset="-128"/>
                <a:cs typeface="ＭＳ Ｐゴシック" pitchFamily="-111" charset="-128"/>
              </a:rPr>
              <a:t>Sami Hayek</a:t>
            </a:r>
          </a:p>
        </p:txBody>
      </p:sp>
    </p:spTree>
    <p:extLst>
      <p:ext uri="{BB962C8B-B14F-4D97-AF65-F5344CB8AC3E}">
        <p14:creationId xmlns:p14="http://schemas.microsoft.com/office/powerpoint/2010/main" val="209821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08AABF-3E04-4FE9-A97D-97630C6F3F19}"/>
              </a:ext>
            </a:extLst>
          </p:cNvPr>
          <p:cNvSpPr>
            <a:spLocks noGrp="1"/>
          </p:cNvSpPr>
          <p:nvPr>
            <p:ph type="title"/>
          </p:nvPr>
        </p:nvSpPr>
        <p:spPr/>
        <p:txBody>
          <a:bodyPr/>
          <a:lstStyle/>
          <a:p>
            <a:r>
              <a:rPr lang="en-US" dirty="0"/>
              <a:t>Active and passive deflection</a:t>
            </a:r>
          </a:p>
        </p:txBody>
      </p:sp>
      <p:pic>
        <p:nvPicPr>
          <p:cNvPr id="4" name="Picture 2">
            <a:extLst>
              <a:ext uri="{FF2B5EF4-FFF2-40B4-BE49-F238E27FC236}">
                <a16:creationId xmlns:a16="http://schemas.microsoft.com/office/drawing/2014/main" id="{4A277A7A-FB9E-4EE9-9B81-28EA8AA33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08" y="1410775"/>
            <a:ext cx="4535845" cy="420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5BCC4C0-4570-4AB0-93EB-5E71374635A1}"/>
              </a:ext>
            </a:extLst>
          </p:cNvPr>
          <p:cNvPicPr>
            <a:picLocks noChangeAspect="1"/>
          </p:cNvPicPr>
          <p:nvPr/>
        </p:nvPicPr>
        <p:blipFill>
          <a:blip r:embed="rId3"/>
          <a:stretch>
            <a:fillRect/>
          </a:stretch>
        </p:blipFill>
        <p:spPr>
          <a:xfrm>
            <a:off x="248508" y="4273711"/>
            <a:ext cx="3860350" cy="2502762"/>
          </a:xfrm>
          <a:prstGeom prst="rect">
            <a:avLst/>
          </a:prstGeom>
        </p:spPr>
      </p:pic>
      <p:pic>
        <p:nvPicPr>
          <p:cNvPr id="6" name="Picture 3">
            <a:extLst>
              <a:ext uri="{FF2B5EF4-FFF2-40B4-BE49-F238E27FC236}">
                <a16:creationId xmlns:a16="http://schemas.microsoft.com/office/drawing/2014/main" id="{14DD0699-9B10-4D64-B3F6-A873F80242C6}"/>
              </a:ext>
            </a:extLst>
          </p:cNvPr>
          <p:cNvPicPr>
            <a:picLocks noGrp="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03703" y="1079035"/>
            <a:ext cx="3528392"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8B0DC5F-97BA-4231-B755-69849183DE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9832" r="30852" b="12234"/>
          <a:stretch>
            <a:fillRect/>
          </a:stretch>
        </p:blipFill>
        <p:spPr bwMode="auto">
          <a:xfrm>
            <a:off x="5035143" y="4005064"/>
            <a:ext cx="25781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1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9D8B35-8981-4B4C-A553-DFFCD62CAA99}"/>
              </a:ext>
            </a:extLst>
          </p:cNvPr>
          <p:cNvSpPr>
            <a:spLocks noGrp="1"/>
          </p:cNvSpPr>
          <p:nvPr>
            <p:ph idx="1"/>
          </p:nvPr>
        </p:nvSpPr>
        <p:spPr>
          <a:xfrm>
            <a:off x="380999" y="1719071"/>
            <a:ext cx="8407893" cy="4783082"/>
          </a:xfrm>
        </p:spPr>
        <p:txBody>
          <a:bodyPr>
            <a:normAutofit/>
          </a:bodyPr>
          <a:lstStyle/>
          <a:p>
            <a:r>
              <a:rPr lang="en-US" sz="3300" dirty="0"/>
              <a:t>Digital high definition screens</a:t>
            </a:r>
          </a:p>
          <a:p>
            <a:r>
              <a:rPr lang="en-US" sz="3300" dirty="0"/>
              <a:t>Digital chips in the scope or in the tip</a:t>
            </a:r>
          </a:p>
          <a:p>
            <a:r>
              <a:rPr lang="en-US" sz="3300" dirty="0"/>
              <a:t>Better durability with stiffer shaft</a:t>
            </a:r>
          </a:p>
          <a:p>
            <a:r>
              <a:rPr lang="en-US" altLang="en-US" sz="3300" dirty="0"/>
              <a:t>Larger endoscopic field</a:t>
            </a:r>
          </a:p>
          <a:p>
            <a:r>
              <a:rPr lang="en-US" altLang="en-US" sz="3300" dirty="0"/>
              <a:t>Crystal clear images</a:t>
            </a:r>
          </a:p>
          <a:p>
            <a:r>
              <a:rPr lang="en-US" altLang="en-US" sz="3300" dirty="0"/>
              <a:t>NBI capabilities</a:t>
            </a:r>
            <a:endParaRPr lang="en-US" sz="3300" dirty="0"/>
          </a:p>
          <a:p>
            <a:endParaRPr lang="en-US" dirty="0"/>
          </a:p>
          <a:p>
            <a:r>
              <a:rPr lang="tr-TR" altLang="en-US" b="1" u="sng" dirty="0">
                <a:ea typeface="ＭＳ Ｐゴシック" panose="020B0600070205080204" pitchFamily="34" charset="-128"/>
              </a:rPr>
              <a:t>First digital flexible ureterorenoscope</a:t>
            </a:r>
            <a:r>
              <a:rPr lang="tr-TR" altLang="en-US" b="1" dirty="0">
                <a:ea typeface="ＭＳ Ｐゴシック" panose="020B0600070205080204" pitchFamily="34" charset="-128"/>
              </a:rPr>
              <a:t>: initial experience.</a:t>
            </a:r>
          </a:p>
          <a:p>
            <a:pPr>
              <a:buNone/>
            </a:pPr>
            <a:r>
              <a:rPr lang="tr-TR" altLang="en-US" b="1" dirty="0">
                <a:ea typeface="ＭＳ Ｐゴシック" panose="020B0600070205080204" pitchFamily="34" charset="-128"/>
              </a:rPr>
              <a:t>   </a:t>
            </a:r>
            <a:r>
              <a:rPr lang="tr-TR" altLang="en-US" dirty="0">
                <a:ea typeface="ＭＳ Ｐゴシック" panose="020B0600070205080204" pitchFamily="34" charset="-128"/>
              </a:rPr>
              <a:t>Mitchell S. et al.; , J.Endourol.; </a:t>
            </a:r>
            <a:r>
              <a:rPr lang="tr-TR" altLang="en-US" b="1" dirty="0">
                <a:ea typeface="ＭＳ Ｐゴシック" panose="020B0600070205080204" pitchFamily="34" charset="-128"/>
              </a:rPr>
              <a:t>2008</a:t>
            </a:r>
            <a:r>
              <a:rPr lang="tr-TR" altLang="en-US" dirty="0">
                <a:ea typeface="ＭＳ Ｐゴシック" panose="020B0600070205080204" pitchFamily="34" charset="-128"/>
              </a:rPr>
              <a:t> Jan;22(1):47-50</a:t>
            </a:r>
          </a:p>
          <a:p>
            <a:endParaRPr lang="en-US" dirty="0"/>
          </a:p>
        </p:txBody>
      </p:sp>
      <p:sp>
        <p:nvSpPr>
          <p:cNvPr id="3" name="Title 2">
            <a:extLst>
              <a:ext uri="{FF2B5EF4-FFF2-40B4-BE49-F238E27FC236}">
                <a16:creationId xmlns:a16="http://schemas.microsoft.com/office/drawing/2014/main" id="{8D93F2FE-7DF7-4C9C-BF0B-B6BC66A79493}"/>
              </a:ext>
            </a:extLst>
          </p:cNvPr>
          <p:cNvSpPr>
            <a:spLocks noGrp="1"/>
          </p:cNvSpPr>
          <p:nvPr>
            <p:ph type="title"/>
          </p:nvPr>
        </p:nvSpPr>
        <p:spPr/>
        <p:txBody>
          <a:bodyPr/>
          <a:lstStyle/>
          <a:p>
            <a:r>
              <a:rPr lang="en-US" dirty="0"/>
              <a:t>Better vision digital</a:t>
            </a:r>
          </a:p>
        </p:txBody>
      </p:sp>
    </p:spTree>
    <p:extLst>
      <p:ext uri="{BB962C8B-B14F-4D97-AF65-F5344CB8AC3E}">
        <p14:creationId xmlns:p14="http://schemas.microsoft.com/office/powerpoint/2010/main" val="1777408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847"/>
            <a:ext cx="8762260" cy="1054394"/>
          </a:xfrm>
        </p:spPr>
        <p:txBody>
          <a:bodyPr/>
          <a:lstStyle/>
          <a:p>
            <a:r>
              <a:rPr lang="en-US" altLang="en-US" sz="1800" b="1" u="sng" dirty="0"/>
              <a:t>First digital </a:t>
            </a:r>
            <a:r>
              <a:rPr lang="en-US" altLang="en-US" sz="1800" b="1" u="sng" dirty="0" err="1"/>
              <a:t>urs</a:t>
            </a:r>
            <a:r>
              <a:rPr lang="en-US" altLang="en-US" sz="1800" b="1" u="sng" dirty="0"/>
              <a:t> experience</a:t>
            </a:r>
            <a:br>
              <a:rPr lang="en-US" altLang="en-US" sz="1800" b="1" u="sng" dirty="0"/>
            </a:br>
            <a:r>
              <a:rPr lang="tr-TR" altLang="en-US" b="1" dirty="0"/>
              <a:t>   </a:t>
            </a:r>
            <a:r>
              <a:rPr lang="tr-TR" altLang="en-US" sz="1800" dirty="0"/>
              <a:t>Mitchell S. et al.; , J.Endourol.; </a:t>
            </a:r>
            <a:r>
              <a:rPr lang="tr-TR" altLang="en-US" sz="1800" b="1" dirty="0">
                <a:solidFill>
                  <a:schemeClr val="tx1"/>
                </a:solidFill>
              </a:rPr>
              <a:t>2008</a:t>
            </a:r>
            <a:r>
              <a:rPr lang="tr-TR" altLang="en-US" sz="1800" dirty="0">
                <a:solidFill>
                  <a:schemeClr val="tx1"/>
                </a:solidFill>
              </a:rPr>
              <a:t> </a:t>
            </a:r>
            <a:r>
              <a:rPr lang="tr-TR" altLang="en-US" sz="1800" dirty="0"/>
              <a:t>Jan;22(1):47-50</a:t>
            </a:r>
            <a:endParaRPr lang="en-US" altLang="en-US" sz="18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77663" y="1302120"/>
            <a:ext cx="8160536" cy="5443762"/>
          </a:xfrm>
          <a:prstGeom prst="rect">
            <a:avLst/>
          </a:prstGeom>
        </p:spPr>
      </p:pic>
      <p:pic>
        <p:nvPicPr>
          <p:cNvPr id="5" name="Picture 5">
            <a:extLst>
              <a:ext uri="{FF2B5EF4-FFF2-40B4-BE49-F238E27FC236}">
                <a16:creationId xmlns:a16="http://schemas.microsoft.com/office/drawing/2014/main" id="{4F896823-0D0A-4F12-B7A1-2AE751DAA0A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235" y="5005430"/>
            <a:ext cx="2468102" cy="17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4432FF65-A282-4AD3-99C0-90031D0EC3A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235" y="1182588"/>
            <a:ext cx="2264025" cy="187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4C7506D6-F6AD-4EF4-B644-4E9844402B09}"/>
              </a:ext>
            </a:extLst>
          </p:cNvPr>
          <p:cNvSpPr>
            <a:spLocks noChangeArrowheads="1"/>
          </p:cNvSpPr>
          <p:nvPr/>
        </p:nvSpPr>
        <p:spPr bwMode="auto">
          <a:xfrm>
            <a:off x="5526087" y="3969694"/>
            <a:ext cx="3425825" cy="609600"/>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2800" b="1" dirty="0">
                <a:solidFill>
                  <a:srgbClr val="FF0066"/>
                </a:solidFill>
                <a:effectLst>
                  <a:outerShdw blurRad="38100" dist="38100" dir="2700000" algn="tl">
                    <a:srgbClr val="000000"/>
                  </a:outerShdw>
                </a:effectLst>
              </a:rPr>
              <a:t>Improved visibility</a:t>
            </a:r>
          </a:p>
        </p:txBody>
      </p:sp>
      <p:sp>
        <p:nvSpPr>
          <p:cNvPr id="64514" name="WordArt 4">
            <a:extLst>
              <a:ext uri="{FF2B5EF4-FFF2-40B4-BE49-F238E27FC236}">
                <a16:creationId xmlns:a16="http://schemas.microsoft.com/office/drawing/2014/main" id="{AD3DEF7C-017E-412C-8629-0609791A5B3C}"/>
              </a:ext>
            </a:extLst>
          </p:cNvPr>
          <p:cNvSpPr>
            <a:spLocks noChangeArrowheads="1" noChangeShapeType="1" noTextEdit="1"/>
          </p:cNvSpPr>
          <p:nvPr/>
        </p:nvSpPr>
        <p:spPr bwMode="auto">
          <a:xfrm rot="242005">
            <a:off x="1403350" y="1196975"/>
            <a:ext cx="2097088" cy="9921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100000" scaled="1"/>
                </a:gradFill>
                <a:latin typeface="Impact" panose="020B0806030902050204" pitchFamily="34" charset="0"/>
              </a:rPr>
              <a:t>Fiber-optic</a:t>
            </a:r>
          </a:p>
        </p:txBody>
      </p:sp>
      <p:sp>
        <p:nvSpPr>
          <p:cNvPr id="64515" name="WordArt 4">
            <a:extLst>
              <a:ext uri="{FF2B5EF4-FFF2-40B4-BE49-F238E27FC236}">
                <a16:creationId xmlns:a16="http://schemas.microsoft.com/office/drawing/2014/main" id="{1932A1E3-B5D1-4C12-8D36-B2944FE5A77A}"/>
              </a:ext>
            </a:extLst>
          </p:cNvPr>
          <p:cNvSpPr>
            <a:spLocks noChangeArrowheads="1" noChangeShapeType="1" noTextEdit="1"/>
          </p:cNvSpPr>
          <p:nvPr/>
        </p:nvSpPr>
        <p:spPr bwMode="auto">
          <a:xfrm rot="242005">
            <a:off x="1406807" y="3978528"/>
            <a:ext cx="2099722" cy="8191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100000" scaled="1"/>
                </a:gradFill>
                <a:latin typeface="Impact" panose="020B0806030902050204" pitchFamily="34" charset="0"/>
              </a:rPr>
              <a:t>Digital</a:t>
            </a:r>
          </a:p>
        </p:txBody>
      </p:sp>
      <p:pic>
        <p:nvPicPr>
          <p:cNvPr id="64516" name="Picture 23" descr="Grabbed Frame 2">
            <a:extLst>
              <a:ext uri="{FF2B5EF4-FFF2-40B4-BE49-F238E27FC236}">
                <a16:creationId xmlns:a16="http://schemas.microsoft.com/office/drawing/2014/main" id="{331A8189-5DB7-47E3-B020-38B96500E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031" b="3194"/>
          <a:stretch>
            <a:fillRect/>
          </a:stretch>
        </p:blipFill>
        <p:spPr bwMode="auto">
          <a:xfrm>
            <a:off x="1820669" y="4784803"/>
            <a:ext cx="1760731" cy="1920797"/>
          </a:xfrm>
          <a:prstGeom prst="rect">
            <a:avLst/>
          </a:prstGeom>
          <a:solidFill>
            <a:schemeClr val="tx1"/>
          </a:solidFill>
          <a:ln w="9525">
            <a:solidFill>
              <a:schemeClr val="tx1"/>
            </a:solidFill>
            <a:miter lim="800000"/>
            <a:headEnd/>
            <a:tailEnd/>
          </a:ln>
        </p:spPr>
      </p:pic>
      <p:pic>
        <p:nvPicPr>
          <p:cNvPr id="64517" name="Picture 24" descr="8">
            <a:extLst>
              <a:ext uri="{FF2B5EF4-FFF2-40B4-BE49-F238E27FC236}">
                <a16:creationId xmlns:a16="http://schemas.microsoft.com/office/drawing/2014/main" id="{EB147187-5672-400E-835B-12253763D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031" b="3194"/>
          <a:stretch>
            <a:fillRect/>
          </a:stretch>
        </p:blipFill>
        <p:spPr bwMode="auto">
          <a:xfrm>
            <a:off x="5478269" y="4784803"/>
            <a:ext cx="1760731" cy="1920797"/>
          </a:xfrm>
          <a:prstGeom prst="rect">
            <a:avLst/>
          </a:prstGeom>
          <a:solidFill>
            <a:schemeClr val="tx1"/>
          </a:solidFill>
          <a:ln w="9525">
            <a:solidFill>
              <a:schemeClr val="tx1"/>
            </a:solidFill>
            <a:miter lim="800000"/>
            <a:headEnd/>
            <a:tailEnd/>
          </a:ln>
        </p:spPr>
      </p:pic>
      <p:pic>
        <p:nvPicPr>
          <p:cNvPr id="64518" name="Picture 25" descr="16">
            <a:extLst>
              <a:ext uri="{FF2B5EF4-FFF2-40B4-BE49-F238E27FC236}">
                <a16:creationId xmlns:a16="http://schemas.microsoft.com/office/drawing/2014/main" id="{964BC0AA-C95F-428D-861D-540D0B6E2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033" b="3194"/>
          <a:stretch>
            <a:fillRect/>
          </a:stretch>
        </p:blipFill>
        <p:spPr bwMode="auto">
          <a:xfrm>
            <a:off x="7300719" y="4777875"/>
            <a:ext cx="1767081" cy="1927725"/>
          </a:xfrm>
          <a:prstGeom prst="rect">
            <a:avLst/>
          </a:prstGeom>
          <a:solidFill>
            <a:schemeClr val="tx1"/>
          </a:solidFill>
          <a:ln w="9525">
            <a:solidFill>
              <a:schemeClr val="tx1"/>
            </a:solidFill>
            <a:miter lim="800000"/>
            <a:headEnd/>
            <a:tailEnd/>
          </a:ln>
        </p:spPr>
      </p:pic>
      <p:pic>
        <p:nvPicPr>
          <p:cNvPr id="64519" name="Picture 26" descr="18">
            <a:extLst>
              <a:ext uri="{FF2B5EF4-FFF2-40B4-BE49-F238E27FC236}">
                <a16:creationId xmlns:a16="http://schemas.microsoft.com/office/drawing/2014/main" id="{A1C78C71-93CA-4439-AC7B-5AED744A8D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666"/>
          <a:stretch>
            <a:fillRect/>
          </a:stretch>
        </p:blipFill>
        <p:spPr bwMode="auto">
          <a:xfrm>
            <a:off x="-8131" y="4777875"/>
            <a:ext cx="1767081" cy="1927725"/>
          </a:xfrm>
          <a:prstGeom prst="rect">
            <a:avLst/>
          </a:prstGeom>
          <a:solidFill>
            <a:schemeClr val="tx1"/>
          </a:solidFill>
          <a:ln w="9525">
            <a:solidFill>
              <a:schemeClr val="tx1"/>
            </a:solidFill>
            <a:miter lim="800000"/>
            <a:headEnd/>
            <a:tailEnd/>
          </a:ln>
        </p:spPr>
      </p:pic>
      <p:pic>
        <p:nvPicPr>
          <p:cNvPr id="64520" name="Picture 27" descr="21">
            <a:extLst>
              <a:ext uri="{FF2B5EF4-FFF2-40B4-BE49-F238E27FC236}">
                <a16:creationId xmlns:a16="http://schemas.microsoft.com/office/drawing/2014/main" id="{7EF955EB-F675-4F86-8E8C-EE9B3C9A95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6666"/>
          <a:stretch>
            <a:fillRect/>
          </a:stretch>
        </p:blipFill>
        <p:spPr bwMode="auto">
          <a:xfrm>
            <a:off x="3649469" y="4784803"/>
            <a:ext cx="1760731" cy="1920797"/>
          </a:xfrm>
          <a:prstGeom prst="rect">
            <a:avLst/>
          </a:prstGeom>
          <a:solidFill>
            <a:schemeClr val="tx1"/>
          </a:solidFill>
          <a:ln w="9525">
            <a:solidFill>
              <a:schemeClr val="tx1"/>
            </a:solidFill>
            <a:miter lim="800000"/>
            <a:headEnd/>
            <a:tailEnd/>
          </a:ln>
        </p:spPr>
      </p:pic>
      <p:pic>
        <p:nvPicPr>
          <p:cNvPr id="64521" name="Picture 28" descr="Particular endoscopic aspects (11)">
            <a:extLst>
              <a:ext uri="{FF2B5EF4-FFF2-40B4-BE49-F238E27FC236}">
                <a16:creationId xmlns:a16="http://schemas.microsoft.com/office/drawing/2014/main" id="{E83C1319-D3B0-4C41-A67D-1DB8F46435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0438" y="2349500"/>
            <a:ext cx="20335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29" descr="Particular endoscopic aspects (3)">
            <a:extLst>
              <a:ext uri="{FF2B5EF4-FFF2-40B4-BE49-F238E27FC236}">
                <a16:creationId xmlns:a16="http://schemas.microsoft.com/office/drawing/2014/main" id="{8066E238-8EB7-4A69-A2AC-99BDCBC320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2349500"/>
            <a:ext cx="20335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32" descr="Particular endoscopic aspects (4)">
            <a:extLst>
              <a:ext uri="{FF2B5EF4-FFF2-40B4-BE49-F238E27FC236}">
                <a16:creationId xmlns:a16="http://schemas.microsoft.com/office/drawing/2014/main" id="{2E0C81C4-000B-40BD-94F8-F88870DD29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9850" y="2349500"/>
            <a:ext cx="20335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33" descr="Particular endoscopic aspects (9)">
            <a:extLst>
              <a:ext uri="{FF2B5EF4-FFF2-40B4-BE49-F238E27FC236}">
                <a16:creationId xmlns:a16="http://schemas.microsoft.com/office/drawing/2014/main" id="{F5C4B0EF-0723-4191-8C1A-EA7C65D72C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1025" y="2349500"/>
            <a:ext cx="20335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14DFF19A-25CB-4CA4-A242-3FFFCE020D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10545"/>
          <a:stretch>
            <a:fillRect/>
          </a:stretch>
        </p:blipFill>
        <p:spPr>
          <a:xfrm>
            <a:off x="3937001" y="279693"/>
            <a:ext cx="5027612" cy="192772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A28C39-6D41-44F5-B81F-F8C62A7C9182}"/>
              </a:ext>
            </a:extLst>
          </p:cNvPr>
          <p:cNvSpPr>
            <a:spLocks noGrp="1"/>
          </p:cNvSpPr>
          <p:nvPr>
            <p:ph idx="1"/>
          </p:nvPr>
        </p:nvSpPr>
        <p:spPr/>
        <p:txBody>
          <a:bodyPr/>
          <a:lstStyle/>
          <a:p>
            <a:endParaRPr lang="en-US"/>
          </a:p>
        </p:txBody>
      </p:sp>
      <p:sp>
        <p:nvSpPr>
          <p:cNvPr id="5" name="Title 4"/>
          <p:cNvSpPr>
            <a:spLocks noGrp="1"/>
          </p:cNvSpPr>
          <p:nvPr>
            <p:ph type="title"/>
          </p:nvPr>
        </p:nvSpPr>
        <p:spPr/>
        <p:txBody>
          <a:bodyPr/>
          <a:lstStyle/>
          <a:p>
            <a:r>
              <a:rPr lang="en-US" dirty="0"/>
              <a:t>Intra-corporal Lithotripsy</a:t>
            </a:r>
          </a:p>
        </p:txBody>
      </p:sp>
      <p:sp>
        <p:nvSpPr>
          <p:cNvPr id="9" name="Rectangle 5"/>
          <p:cNvSpPr txBox="1">
            <a:spLocks noChangeArrowheads="1"/>
          </p:cNvSpPr>
          <p:nvPr/>
        </p:nvSpPr>
        <p:spPr>
          <a:xfrm>
            <a:off x="457200" y="1600200"/>
            <a:ext cx="4038600" cy="4525963"/>
          </a:xfrm>
          <a:prstGeom prst="rect">
            <a:avLst/>
          </a:prstGeom>
        </p:spPr>
        <p:txBody>
          <a:bodyPr vert="horz" lIns="91440" tIns="45720" rIns="91440" bIns="45720" rtlCol="0">
            <a:normAutofit/>
          </a:bodyPr>
          <a:lstStyle/>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6"/>
          <p:cNvSpPr txBox="1">
            <a:spLocks noChangeArrowheads="1"/>
          </p:cNvSpPr>
          <p:nvPr/>
        </p:nvSpPr>
        <p:spPr bwMode="auto">
          <a:xfrm>
            <a:off x="4648200" y="1600200"/>
            <a:ext cx="38100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chemeClr val="tx1"/>
              </a:solidFill>
              <a:effectLst/>
              <a:uLnTx/>
              <a:uFillTx/>
              <a:latin typeface="+mn-lt"/>
              <a:ea typeface="ＭＳ Ｐゴシック" pitchFamily="-109" charset="-128"/>
            </a:endParaRPr>
          </a:p>
        </p:txBody>
      </p:sp>
      <p:pic>
        <p:nvPicPr>
          <p:cNvPr id="11" name="Picture 10"/>
          <p:cNvPicPr>
            <a:picLocks noChangeAspect="1"/>
          </p:cNvPicPr>
          <p:nvPr/>
        </p:nvPicPr>
        <p:blipFill>
          <a:blip r:embed="rId3"/>
          <a:stretch>
            <a:fillRect/>
          </a:stretch>
        </p:blipFill>
        <p:spPr>
          <a:xfrm>
            <a:off x="0" y="4756150"/>
            <a:ext cx="3937000" cy="2070100"/>
          </a:xfrm>
          <a:prstGeom prst="rect">
            <a:avLst/>
          </a:prstGeom>
        </p:spPr>
      </p:pic>
      <p:pic>
        <p:nvPicPr>
          <p:cNvPr id="12" name="Picture 7"/>
          <p:cNvPicPr>
            <a:picLocks noChangeAspect="1" noChangeArrowheads="1"/>
          </p:cNvPicPr>
          <p:nvPr/>
        </p:nvPicPr>
        <p:blipFill>
          <a:blip r:embed="rId4"/>
          <a:srcRect l="3328" t="4460" r="1520" b="5649"/>
          <a:stretch>
            <a:fillRect/>
          </a:stretch>
        </p:blipFill>
        <p:spPr bwMode="auto">
          <a:xfrm>
            <a:off x="4722523" y="3669189"/>
            <a:ext cx="4421477" cy="3052011"/>
          </a:xfrm>
          <a:prstGeom prst="rect">
            <a:avLst/>
          </a:prstGeom>
          <a:noFill/>
          <a:ln w="9525">
            <a:noFill/>
            <a:miter lim="800000"/>
            <a:headEnd/>
            <a:tailEnd/>
          </a:ln>
        </p:spPr>
      </p:pic>
      <p:sp>
        <p:nvSpPr>
          <p:cNvPr id="13" name="Text Box 8"/>
          <p:cNvSpPr txBox="1">
            <a:spLocks noChangeArrowheads="1"/>
          </p:cNvSpPr>
          <p:nvPr/>
        </p:nvSpPr>
        <p:spPr bwMode="auto">
          <a:xfrm>
            <a:off x="7506428" y="3669189"/>
            <a:ext cx="1637572" cy="1200329"/>
          </a:xfrm>
          <a:prstGeom prst="rect">
            <a:avLst/>
          </a:prstGeom>
          <a:solidFill>
            <a:srgbClr val="CCFFCC"/>
          </a:solidFill>
          <a:ln w="9525">
            <a:noFill/>
            <a:miter lim="800000"/>
            <a:headEnd/>
            <a:tailEnd/>
          </a:ln>
        </p:spPr>
        <p:txBody>
          <a:bodyPr wrap="square">
            <a:prstTxWarp prst="textNoShape">
              <a:avLst/>
            </a:prstTxWarp>
            <a:spAutoFit/>
          </a:bodyPr>
          <a:lstStyle/>
          <a:p>
            <a:r>
              <a:rPr lang="nl-NL" sz="1800" dirty="0" err="1">
                <a:solidFill>
                  <a:srgbClr val="0000FF"/>
                </a:solidFill>
              </a:rPr>
              <a:t>Maybe</a:t>
            </a:r>
            <a:r>
              <a:rPr lang="nl-NL" sz="1800" dirty="0">
                <a:solidFill>
                  <a:srgbClr val="0000FF"/>
                </a:solidFill>
              </a:rPr>
              <a:t> </a:t>
            </a:r>
            <a:r>
              <a:rPr lang="nl-NL" sz="1800" dirty="0" err="1">
                <a:solidFill>
                  <a:srgbClr val="0000FF"/>
                </a:solidFill>
              </a:rPr>
              <a:t>it</a:t>
            </a:r>
            <a:r>
              <a:rPr lang="nl-NL" sz="1800" dirty="0">
                <a:solidFill>
                  <a:srgbClr val="0000FF"/>
                </a:solidFill>
              </a:rPr>
              <a:t> was a bad </a:t>
            </a:r>
            <a:r>
              <a:rPr lang="nl-NL" sz="1800" dirty="0" err="1">
                <a:solidFill>
                  <a:srgbClr val="0000FF"/>
                </a:solidFill>
              </a:rPr>
              <a:t>idea</a:t>
            </a:r>
            <a:r>
              <a:rPr lang="nl-NL" sz="1800" dirty="0">
                <a:solidFill>
                  <a:srgbClr val="0000FF"/>
                </a:solidFill>
              </a:rPr>
              <a:t> to let </a:t>
            </a:r>
            <a:r>
              <a:rPr lang="nl-NL" sz="1800" dirty="0" err="1">
                <a:solidFill>
                  <a:srgbClr val="0000FF"/>
                </a:solidFill>
              </a:rPr>
              <a:t>that</a:t>
            </a:r>
            <a:r>
              <a:rPr lang="nl-NL" sz="1800" dirty="0">
                <a:solidFill>
                  <a:srgbClr val="0000FF"/>
                </a:solidFill>
              </a:rPr>
              <a:t> </a:t>
            </a:r>
            <a:r>
              <a:rPr lang="nl-NL" sz="1800" dirty="0" err="1">
                <a:solidFill>
                  <a:srgbClr val="0000FF"/>
                </a:solidFill>
              </a:rPr>
              <a:t>stone</a:t>
            </a:r>
            <a:r>
              <a:rPr lang="nl-NL" dirty="0">
                <a:solidFill>
                  <a:srgbClr val="0000FF"/>
                </a:solidFill>
              </a:rPr>
              <a:t> pass</a:t>
            </a:r>
            <a:r>
              <a:rPr lang="nl-NL" sz="1800" dirty="0">
                <a:solidFill>
                  <a:srgbClr val="0000FF"/>
                </a:solidFill>
              </a:rPr>
              <a:t> </a:t>
            </a:r>
            <a:r>
              <a:rPr lang="nl-NL" sz="1800" dirty="0" err="1">
                <a:solidFill>
                  <a:srgbClr val="0000FF"/>
                </a:solidFill>
              </a:rPr>
              <a:t>spontaneously</a:t>
            </a:r>
            <a:endParaRPr lang="nl-NL" sz="1800" dirty="0">
              <a:solidFill>
                <a:srgbClr val="0000FF"/>
              </a:solidFill>
            </a:endParaRPr>
          </a:p>
        </p:txBody>
      </p:sp>
      <p:pic>
        <p:nvPicPr>
          <p:cNvPr id="14" name="Picture 13">
            <a:extLst>
              <a:ext uri="{FF2B5EF4-FFF2-40B4-BE49-F238E27FC236}">
                <a16:creationId xmlns:a16="http://schemas.microsoft.com/office/drawing/2014/main" id="{4D15175F-CF48-49EF-BE6B-2D4478FA1A07}"/>
              </a:ext>
            </a:extLst>
          </p:cNvPr>
          <p:cNvPicPr>
            <a:picLocks noChangeAspect="1"/>
          </p:cNvPicPr>
          <p:nvPr/>
        </p:nvPicPr>
        <p:blipFill>
          <a:blip r:embed="rId5"/>
          <a:stretch>
            <a:fillRect/>
          </a:stretch>
        </p:blipFill>
        <p:spPr>
          <a:xfrm>
            <a:off x="179512" y="1684902"/>
            <a:ext cx="5508104" cy="265976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lit laser poza 9">
            <a:extLst>
              <a:ext uri="{FF2B5EF4-FFF2-40B4-BE49-F238E27FC236}">
                <a16:creationId xmlns:a16="http://schemas.microsoft.com/office/drawing/2014/main" id="{17BC3E02-CAA0-4B34-B5DA-1DDF59A849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1278" y="4192266"/>
            <a:ext cx="3453271" cy="258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GB" b="1" dirty="0"/>
              <a:t>Holmium LASER</a:t>
            </a:r>
            <a:endParaRPr lang="en-US" dirty="0"/>
          </a:p>
        </p:txBody>
      </p:sp>
      <p:pic>
        <p:nvPicPr>
          <p:cNvPr id="6" name="Picture 5"/>
          <p:cNvPicPr>
            <a:picLocks noChangeAspect="1"/>
          </p:cNvPicPr>
          <p:nvPr/>
        </p:nvPicPr>
        <p:blipFill>
          <a:blip r:embed="rId3"/>
          <a:stretch>
            <a:fillRect/>
          </a:stretch>
        </p:blipFill>
        <p:spPr>
          <a:xfrm>
            <a:off x="1619672" y="1496192"/>
            <a:ext cx="2571511" cy="2610122"/>
          </a:xfrm>
          <a:prstGeom prst="rect">
            <a:avLst/>
          </a:prstGeom>
        </p:spPr>
      </p:pic>
      <p:pic>
        <p:nvPicPr>
          <p:cNvPr id="7" name="Picture 6"/>
          <p:cNvPicPr>
            <a:picLocks noChangeAspect="1"/>
          </p:cNvPicPr>
          <p:nvPr/>
        </p:nvPicPr>
        <p:blipFill>
          <a:blip r:embed="rId4"/>
          <a:stretch>
            <a:fillRect/>
          </a:stretch>
        </p:blipFill>
        <p:spPr>
          <a:xfrm>
            <a:off x="4665425" y="1496192"/>
            <a:ext cx="4257297" cy="55180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AED8B9F-697C-4DAE-A582-E99E6E4D366E}"/>
              </a:ext>
            </a:extLst>
          </p:cNvPr>
          <p:cNvSpPr>
            <a:spLocks noGrp="1"/>
          </p:cNvSpPr>
          <p:nvPr>
            <p:ph idx="1"/>
          </p:nvPr>
        </p:nvSpPr>
        <p:spPr/>
        <p:txBody>
          <a:bodyPr/>
          <a:lstStyle/>
          <a:p>
            <a:endParaRPr lang="en-US"/>
          </a:p>
        </p:txBody>
      </p:sp>
      <p:sp>
        <p:nvSpPr>
          <p:cNvPr id="10" name="Title 9">
            <a:extLst>
              <a:ext uri="{FF2B5EF4-FFF2-40B4-BE49-F238E27FC236}">
                <a16:creationId xmlns:a16="http://schemas.microsoft.com/office/drawing/2014/main" id="{DF091ED1-4493-45B6-B862-7CE4FE9C0CCA}"/>
              </a:ext>
            </a:extLst>
          </p:cNvPr>
          <p:cNvSpPr>
            <a:spLocks noGrp="1"/>
          </p:cNvSpPr>
          <p:nvPr>
            <p:ph type="title"/>
          </p:nvPr>
        </p:nvSpPr>
        <p:spPr/>
        <p:txBody>
          <a:bodyPr/>
          <a:lstStyle/>
          <a:p>
            <a:r>
              <a:rPr lang="en-US" dirty="0"/>
              <a:t>Wide range of adjuncts</a:t>
            </a:r>
          </a:p>
        </p:txBody>
      </p:sp>
      <p:pic>
        <p:nvPicPr>
          <p:cNvPr id="4" name="Immagine 3"/>
          <p:cNvPicPr>
            <a:picLocks noChangeAspect="1"/>
          </p:cNvPicPr>
          <p:nvPr/>
        </p:nvPicPr>
        <p:blipFill rotWithShape="1">
          <a:blip r:embed="rId2"/>
          <a:srcRect l="50025" r="12264"/>
          <a:stretch/>
        </p:blipFill>
        <p:spPr>
          <a:xfrm>
            <a:off x="4111671" y="5389457"/>
            <a:ext cx="1976831" cy="119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p:cNvPicPr>
            <a:picLocks noChangeAspect="1"/>
          </p:cNvPicPr>
          <p:nvPr/>
        </p:nvPicPr>
        <p:blipFill>
          <a:blip r:embed="rId3"/>
          <a:stretch>
            <a:fillRect/>
          </a:stretch>
        </p:blipFill>
        <p:spPr>
          <a:xfrm>
            <a:off x="6741207" y="5389457"/>
            <a:ext cx="1666641" cy="119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magine 8"/>
          <p:cNvPicPr>
            <a:picLocks noChangeAspect="1"/>
          </p:cNvPicPr>
          <p:nvPr/>
        </p:nvPicPr>
        <p:blipFill>
          <a:blip r:embed="rId4"/>
          <a:stretch>
            <a:fillRect/>
          </a:stretch>
        </p:blipFill>
        <p:spPr>
          <a:xfrm>
            <a:off x="4167636" y="3593582"/>
            <a:ext cx="4777124" cy="1584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magine 11"/>
          <p:cNvPicPr>
            <a:picLocks noChangeAspect="1"/>
          </p:cNvPicPr>
          <p:nvPr/>
        </p:nvPicPr>
        <p:blipFill>
          <a:blip r:embed="rId5"/>
          <a:stretch>
            <a:fillRect/>
          </a:stretch>
        </p:blipFill>
        <p:spPr>
          <a:xfrm>
            <a:off x="5220072" y="1453052"/>
            <a:ext cx="3745926" cy="2097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magine 13"/>
          <p:cNvPicPr>
            <a:picLocks noChangeAspect="1"/>
          </p:cNvPicPr>
          <p:nvPr/>
        </p:nvPicPr>
        <p:blipFill>
          <a:blip r:embed="rId6"/>
          <a:stretch>
            <a:fillRect/>
          </a:stretch>
        </p:blipFill>
        <p:spPr>
          <a:xfrm>
            <a:off x="1868377" y="5389458"/>
            <a:ext cx="1659142" cy="119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oup 12">
            <a:extLst>
              <a:ext uri="{FF2B5EF4-FFF2-40B4-BE49-F238E27FC236}">
                <a16:creationId xmlns:a16="http://schemas.microsoft.com/office/drawing/2014/main" id="{C8EFD4C1-7573-4FF6-B138-1C6D4F760586}"/>
              </a:ext>
            </a:extLst>
          </p:cNvPr>
          <p:cNvGrpSpPr>
            <a:grpSpLocks/>
          </p:cNvGrpSpPr>
          <p:nvPr/>
        </p:nvGrpSpPr>
        <p:grpSpPr bwMode="auto">
          <a:xfrm>
            <a:off x="355108" y="1696646"/>
            <a:ext cx="2539008" cy="2968569"/>
            <a:chOff x="6661619" y="3002486"/>
            <a:chExt cx="2295101" cy="1770648"/>
          </a:xfrm>
        </p:grpSpPr>
        <p:pic>
          <p:nvPicPr>
            <p:cNvPr id="15" name="Picture 11">
              <a:extLst>
                <a:ext uri="{FF2B5EF4-FFF2-40B4-BE49-F238E27FC236}">
                  <a16:creationId xmlns:a16="http://schemas.microsoft.com/office/drawing/2014/main" id="{D75B1D9D-A841-46FD-ACF3-49E790230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1619" y="3002486"/>
              <a:ext cx="2295101" cy="175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6">
              <a:extLst>
                <a:ext uri="{FF2B5EF4-FFF2-40B4-BE49-F238E27FC236}">
                  <a16:creationId xmlns:a16="http://schemas.microsoft.com/office/drawing/2014/main" id="{D55A7C80-2B6E-4AB1-93CA-549C20A0D9EE}"/>
                </a:ext>
              </a:extLst>
            </p:cNvPr>
            <p:cNvSpPr txBox="1">
              <a:spLocks noChangeArrowheads="1"/>
            </p:cNvSpPr>
            <p:nvPr/>
          </p:nvSpPr>
          <p:spPr bwMode="auto">
            <a:xfrm>
              <a:off x="7696201" y="4464781"/>
              <a:ext cx="1260519" cy="30835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200" b="1">
                  <a:solidFill>
                    <a:srgbClr val="FFFFFF"/>
                  </a:solidFill>
                  <a:latin typeface="Arial" panose="020B0604020202020204" pitchFamily="34" charset="0"/>
                </a:rPr>
                <a:t> Wolf COBRA</a:t>
              </a:r>
            </a:p>
          </p:txBody>
        </p:sp>
      </p:grpSp>
    </p:spTree>
    <p:extLst>
      <p:ext uri="{BB962C8B-B14F-4D97-AF65-F5344CB8AC3E}">
        <p14:creationId xmlns:p14="http://schemas.microsoft.com/office/powerpoint/2010/main" val="147673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214340"/>
            <a:ext cx="8666328" cy="1143000"/>
          </a:xfrm>
        </p:spPr>
        <p:txBody>
          <a:bodyPr/>
          <a:lstStyle/>
          <a:p>
            <a:r>
              <a:rPr lang="en-US" sz="3200" dirty="0">
                <a:solidFill>
                  <a:srgbClr val="FFFF00"/>
                </a:solidFill>
              </a:rPr>
              <a:t>Disposable flexible URS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3075" y="1667237"/>
            <a:ext cx="5411266" cy="204096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30633" y="3954582"/>
            <a:ext cx="5273356" cy="273952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7678" y="3933056"/>
            <a:ext cx="3550226" cy="2739520"/>
          </a:xfrm>
          <a:prstGeom prst="rect">
            <a:avLst/>
          </a:prstGeom>
        </p:spPr>
      </p:pic>
    </p:spTree>
    <p:extLst>
      <p:ext uri="{BB962C8B-B14F-4D97-AF65-F5344CB8AC3E}">
        <p14:creationId xmlns:p14="http://schemas.microsoft.com/office/powerpoint/2010/main" val="132168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56A200-106C-42A9-8CCF-96B3BE2F3D69}"/>
              </a:ext>
            </a:extLst>
          </p:cNvPr>
          <p:cNvSpPr>
            <a:spLocks noGrp="1"/>
          </p:cNvSpPr>
          <p:nvPr>
            <p:ph type="title"/>
          </p:nvPr>
        </p:nvSpPr>
        <p:spPr>
          <a:xfrm>
            <a:off x="323850" y="274638"/>
            <a:ext cx="8510588" cy="1066800"/>
          </a:xfrm>
          <a:solidFill>
            <a:schemeClr val="accent1"/>
          </a:solidFill>
          <a:ln w="38100" cap="flat">
            <a:solidFill>
              <a:schemeClr val="tx1"/>
            </a:solidFill>
          </a:ln>
          <a:effectLst>
            <a:outerShdw blurRad="63500" dist="20000" dir="5400000" rotWithShape="0">
              <a:srgbClr val="000000">
                <a:alpha val="37999"/>
              </a:srgbClr>
            </a:outerShdw>
          </a:effectLst>
        </p:spPr>
        <p:txBody>
          <a:bodyPr/>
          <a:lstStyle/>
          <a:p>
            <a:r>
              <a:rPr lang="tr-TR" altLang="en-US" sz="2800" b="1">
                <a:solidFill>
                  <a:srgbClr val="FFFFFF"/>
                </a:solidFill>
                <a:ea typeface="ＭＳ Ｐゴシック" panose="020B0600070205080204" pitchFamily="34" charset="-128"/>
              </a:rPr>
              <a:t>Rotation capability of Roboflex  is better than manual. </a:t>
            </a:r>
          </a:p>
        </p:txBody>
      </p:sp>
      <p:sp>
        <p:nvSpPr>
          <p:cNvPr id="3" name="İçerik Yer Tutucusu 2">
            <a:extLst>
              <a:ext uri="{FF2B5EF4-FFF2-40B4-BE49-F238E27FC236}">
                <a16:creationId xmlns:a16="http://schemas.microsoft.com/office/drawing/2014/main" id="{5024B530-008F-4A4D-9E0B-696605C6BB19}"/>
              </a:ext>
            </a:extLst>
          </p:cNvPr>
          <p:cNvSpPr>
            <a:spLocks noGrp="1"/>
          </p:cNvSpPr>
          <p:nvPr>
            <p:ph idx="1"/>
          </p:nvPr>
        </p:nvSpPr>
        <p:spPr>
          <a:xfrm>
            <a:off x="323850" y="1700213"/>
            <a:ext cx="8510588" cy="1792287"/>
          </a:xfrm>
          <a:gradFill rotWithShape="1">
            <a:gsLst>
              <a:gs pos="0">
                <a:srgbClr val="E1FFFF"/>
              </a:gs>
              <a:gs pos="64999">
                <a:srgbClr val="B6FFFF"/>
              </a:gs>
              <a:gs pos="100000">
                <a:srgbClr val="95FFFF"/>
              </a:gs>
            </a:gsLst>
            <a:lin ang="5400000" scaled="1"/>
          </a:gradFill>
          <a:ln cap="flat">
            <a:solidFill>
              <a:srgbClr val="2ECBCB"/>
            </a:solidFill>
          </a:ln>
          <a:effectLst>
            <a:outerShdw blurRad="63500" dist="20000" dir="5400000" rotWithShape="0">
              <a:srgbClr val="000000">
                <a:alpha val="37999"/>
              </a:srgbClr>
            </a:outerShdw>
          </a:effectLst>
        </p:spPr>
        <p:txBody>
          <a:bodyPr>
            <a:normAutofit fontScale="62500" lnSpcReduction="20000"/>
          </a:bodyPr>
          <a:lstStyle/>
          <a:p>
            <a:pPr>
              <a:buFont typeface="Wingdings" panose="05000000000000000000" pitchFamily="2" charset="2"/>
              <a:buChar char="q"/>
            </a:pPr>
            <a:r>
              <a:rPr lang="tr-TR" altLang="en-US" sz="3000" dirty="0">
                <a:solidFill>
                  <a:srgbClr val="010199"/>
                </a:solidFill>
                <a:ea typeface="ＭＳ Ｐゴシック" panose="020B0600070205080204" pitchFamily="34" charset="-128"/>
              </a:rPr>
              <a:t>Manually 	120</a:t>
            </a:r>
            <a:r>
              <a:rPr lang="tr-TR" altLang="en-US" sz="3000" baseline="30000" dirty="0">
                <a:solidFill>
                  <a:srgbClr val="010199"/>
                </a:solidFill>
                <a:ea typeface="ＭＳ Ｐゴシック" panose="020B0600070205080204" pitchFamily="34" charset="-128"/>
              </a:rPr>
              <a:t>o</a:t>
            </a:r>
            <a:r>
              <a:rPr lang="tr-TR" altLang="en-US" sz="3000" dirty="0">
                <a:solidFill>
                  <a:srgbClr val="010199"/>
                </a:solidFill>
                <a:ea typeface="ＭＳ Ｐゴシック" panose="020B0600070205080204" pitchFamily="34" charset="-128"/>
              </a:rPr>
              <a:t> rotation  </a:t>
            </a:r>
            <a:r>
              <a:rPr lang="tr-TR" altLang="en-US" sz="2300" dirty="0">
                <a:solidFill>
                  <a:srgbClr val="010199"/>
                </a:solidFill>
                <a:ea typeface="ＭＳ Ｐゴシック" panose="020B0600070205080204" pitchFamily="34" charset="-128"/>
              </a:rPr>
              <a:t>(We use our fingers to provide more rotation)</a:t>
            </a:r>
          </a:p>
          <a:p>
            <a:pPr>
              <a:buFont typeface="Wingdings" panose="05000000000000000000" pitchFamily="2" charset="2"/>
              <a:buChar char="q"/>
            </a:pPr>
            <a:r>
              <a:rPr lang="tr-TR" altLang="en-US" sz="3000" dirty="0">
                <a:solidFill>
                  <a:srgbClr val="010199"/>
                </a:solidFill>
                <a:ea typeface="ＭＳ Ｐゴシック" panose="020B0600070205080204" pitchFamily="34" charset="-128"/>
              </a:rPr>
              <a:t>Robotically 	440</a:t>
            </a:r>
            <a:r>
              <a:rPr lang="tr-TR" altLang="en-US" sz="3000" baseline="30000" dirty="0">
                <a:solidFill>
                  <a:srgbClr val="010199"/>
                </a:solidFill>
                <a:ea typeface="ＭＳ Ｐゴシック" panose="020B0600070205080204" pitchFamily="34" charset="-128"/>
              </a:rPr>
              <a:t>o</a:t>
            </a:r>
            <a:r>
              <a:rPr lang="tr-TR" altLang="en-US" sz="3000" dirty="0">
                <a:solidFill>
                  <a:srgbClr val="010199"/>
                </a:solidFill>
                <a:ea typeface="ＭＳ Ｐゴシック" panose="020B0600070205080204" pitchFamily="34" charset="-128"/>
              </a:rPr>
              <a:t> rotation</a:t>
            </a:r>
            <a:endParaRPr lang="en-US" altLang="en-US" sz="3000" dirty="0">
              <a:solidFill>
                <a:srgbClr val="010199"/>
              </a:solidFill>
              <a:ea typeface="ＭＳ Ｐゴシック" panose="020B0600070205080204" pitchFamily="34" charset="-128"/>
            </a:endParaRPr>
          </a:p>
          <a:p>
            <a:pPr>
              <a:buFont typeface="Wingdings" panose="05000000000000000000" pitchFamily="2" charset="2"/>
              <a:buChar char="q"/>
            </a:pPr>
            <a:r>
              <a:rPr lang="en-US" altLang="en-US" sz="3000" dirty="0">
                <a:solidFill>
                  <a:srgbClr val="010199"/>
                </a:solidFill>
                <a:ea typeface="ＭＳ Ｐゴシック" panose="020B0600070205080204" pitchFamily="34" charset="-128"/>
              </a:rPr>
              <a:t>More accurate tip deflection</a:t>
            </a:r>
            <a:r>
              <a:rPr lang="tr-TR" altLang="en-US" sz="3000" dirty="0">
                <a:solidFill>
                  <a:srgbClr val="010199"/>
                </a:solidFill>
                <a:ea typeface="ＭＳ Ｐゴシック" panose="020B0600070205080204" pitchFamily="34" charset="-128"/>
              </a:rPr>
              <a:t> </a:t>
            </a:r>
          </a:p>
          <a:p>
            <a:pPr>
              <a:buFontTx/>
              <a:buNone/>
            </a:pPr>
            <a:endParaRPr lang="tr-TR" altLang="en-US" sz="2400" dirty="0">
              <a:solidFill>
                <a:srgbClr val="010199"/>
              </a:solidFill>
              <a:ea typeface="ＭＳ Ｐゴシック" panose="020B0600070205080204" pitchFamily="34" charset="-128"/>
            </a:endParaRPr>
          </a:p>
          <a:p>
            <a:pPr>
              <a:buFontTx/>
              <a:buNone/>
            </a:pPr>
            <a:r>
              <a:rPr lang="tr-TR" altLang="en-US" sz="3000" b="1" dirty="0">
                <a:solidFill>
                  <a:srgbClr val="010199"/>
                </a:solidFill>
                <a:ea typeface="ＭＳ Ｐゴシック" panose="020B0600070205080204" pitchFamily="34" charset="-128"/>
              </a:rPr>
              <a:t>By this way we can prevent twisting of the shaft and this may provide  longer life time of the endoscope.  </a:t>
            </a:r>
          </a:p>
          <a:p>
            <a:pPr>
              <a:buFont typeface="Wingdings" panose="05000000000000000000" pitchFamily="2" charset="2"/>
              <a:buChar char="q"/>
            </a:pPr>
            <a:endParaRPr lang="tr-TR" altLang="en-US" sz="2200" dirty="0">
              <a:solidFill>
                <a:srgbClr val="010199"/>
              </a:solidFill>
              <a:ea typeface="ＭＳ Ｐゴシック" panose="020B0600070205080204" pitchFamily="34" charset="-128"/>
            </a:endParaRPr>
          </a:p>
        </p:txBody>
      </p:sp>
      <p:sp>
        <p:nvSpPr>
          <p:cNvPr id="103427" name="Dikdörtgen 4">
            <a:extLst>
              <a:ext uri="{FF2B5EF4-FFF2-40B4-BE49-F238E27FC236}">
                <a16:creationId xmlns:a16="http://schemas.microsoft.com/office/drawing/2014/main" id="{D50935B6-0297-4AEA-9FA0-D77AB2808B11}"/>
              </a:ext>
            </a:extLst>
          </p:cNvPr>
          <p:cNvSpPr>
            <a:spLocks noChangeArrowheads="1"/>
          </p:cNvSpPr>
          <p:nvPr/>
        </p:nvSpPr>
        <p:spPr bwMode="auto">
          <a:xfrm>
            <a:off x="7200900" y="5003800"/>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en-US" sz="1800"/>
              <a:t>Traxer</a:t>
            </a:r>
            <a:endParaRPr lang="en-US" altLang="en-US" sz="1800"/>
          </a:p>
        </p:txBody>
      </p:sp>
      <p:pic>
        <p:nvPicPr>
          <p:cNvPr id="103428" name="Picture 4" descr="lecon1-2-5">
            <a:extLst>
              <a:ext uri="{FF2B5EF4-FFF2-40B4-BE49-F238E27FC236}">
                <a16:creationId xmlns:a16="http://schemas.microsoft.com/office/drawing/2014/main" id="{89DDFFA5-62F0-446D-A361-3234E0ADF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863" y="3806825"/>
            <a:ext cx="3076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6 Resim">
            <a:hlinkClick r:id="" action="ppaction://media"/>
            <a:extLst>
              <a:ext uri="{FF2B5EF4-FFF2-40B4-BE49-F238E27FC236}">
                <a16:creationId xmlns:a16="http://schemas.microsoft.com/office/drawing/2014/main" id="{FEB3DBCF-6836-4ED3-BCA5-F4F391BED612}"/>
              </a:ext>
            </a:extLst>
          </p:cNvPr>
          <p:cNvPicPr>
            <a:picLocks noRot="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806825"/>
            <a:ext cx="51196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ağ Ok 3">
            <a:extLst>
              <a:ext uri="{FF2B5EF4-FFF2-40B4-BE49-F238E27FC236}">
                <a16:creationId xmlns:a16="http://schemas.microsoft.com/office/drawing/2014/main" id="{CE730E82-2746-4454-A42E-379BE7F41C9D}"/>
              </a:ext>
            </a:extLst>
          </p:cNvPr>
          <p:cNvSpPr/>
          <p:nvPr/>
        </p:nvSpPr>
        <p:spPr>
          <a:xfrm rot="19645393">
            <a:off x="6640513" y="4486275"/>
            <a:ext cx="509587" cy="2095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AC8B33B2-9B86-427E-9A41-215CC0ED6DEB}"/>
              </a:ext>
            </a:extLst>
          </p:cNvPr>
          <p:cNvSpPr>
            <a:spLocks noGrp="1" noChangeArrowheads="1"/>
          </p:cNvSpPr>
          <p:nvPr>
            <p:ph idx="1"/>
          </p:nvPr>
        </p:nvSpPr>
        <p:spPr>
          <a:xfrm>
            <a:off x="380999" y="1719071"/>
            <a:ext cx="8407893" cy="4783082"/>
          </a:xfrm>
        </p:spPr>
        <p:txBody>
          <a:bodyPr>
            <a:normAutofit/>
          </a:bodyPr>
          <a:lstStyle/>
          <a:p>
            <a:pPr eaLnBrk="1" hangingPunct="1"/>
            <a:r>
              <a:rPr lang="tr-TR" altLang="en-US" sz="3200" dirty="0">
                <a:ea typeface="ＭＳ Ｐゴシック" panose="020B0600070205080204" pitchFamily="34" charset="-128"/>
              </a:rPr>
              <a:t>Seven studies with 131 patients </a:t>
            </a:r>
          </a:p>
          <a:p>
            <a:pPr eaLnBrk="1" hangingPunct="1">
              <a:buFontTx/>
              <a:buNone/>
            </a:pPr>
            <a:r>
              <a:rPr lang="tr-TR" altLang="en-US" sz="3200" dirty="0">
                <a:ea typeface="ＭＳ Ｐゴシック" panose="020B0600070205080204" pitchFamily="34" charset="-128"/>
              </a:rPr>
              <a:t>   (136 renal units)</a:t>
            </a:r>
          </a:p>
          <a:p>
            <a:pPr eaLnBrk="1" hangingPunct="1"/>
            <a:r>
              <a:rPr lang="tr-TR" altLang="en-US" sz="3200" dirty="0">
                <a:ea typeface="ＭＳ Ｐゴシック" panose="020B0600070205080204" pitchFamily="34" charset="-128"/>
              </a:rPr>
              <a:t>Obese patients (mean BMI 42.2) </a:t>
            </a:r>
            <a:endParaRPr lang="en-US" altLang="en-US" sz="3200" dirty="0">
              <a:ea typeface="ＭＳ Ｐゴシック" panose="020B0600070205080204" pitchFamily="34" charset="-128"/>
            </a:endParaRPr>
          </a:p>
          <a:p>
            <a:pPr eaLnBrk="1" hangingPunct="1"/>
            <a:r>
              <a:rPr lang="tr-TR" altLang="en-US" sz="3200" dirty="0">
                <a:ea typeface="ＭＳ Ｐゴシック" panose="020B0600070205080204" pitchFamily="34" charset="-128"/>
              </a:rPr>
              <a:t>f-URS is a safe and efficient modality for treating obese patients with calculi less than 2 cm in size</a:t>
            </a:r>
            <a:endParaRPr lang="en-US" altLang="en-US" sz="3200" dirty="0">
              <a:ea typeface="ＭＳ Ｐゴシック" panose="020B0600070205080204" pitchFamily="34" charset="-128"/>
            </a:endParaRPr>
          </a:p>
          <a:p>
            <a:pPr eaLnBrk="1" hangingPunct="1"/>
            <a:endParaRPr lang="en-US" altLang="en-US" sz="1900" dirty="0">
              <a:ea typeface="ＭＳ Ｐゴシック" panose="020B0600070205080204" pitchFamily="34" charset="-128"/>
            </a:endParaRPr>
          </a:p>
          <a:p>
            <a:pPr eaLnBrk="1" hangingPunct="1"/>
            <a:endParaRPr lang="en-US" altLang="en-US" sz="1900" dirty="0">
              <a:ea typeface="ＭＳ Ｐゴシック" panose="020B0600070205080204" pitchFamily="34" charset="-128"/>
            </a:endParaRPr>
          </a:p>
          <a:p>
            <a:pPr>
              <a:buNone/>
            </a:pPr>
            <a:r>
              <a:rPr lang="tr-TR" altLang="en-US" sz="1900" dirty="0">
                <a:ea typeface="ＭＳ Ｐゴシック" panose="020B0600070205080204" pitchFamily="34" charset="-128"/>
              </a:rPr>
              <a:t>Aboumarzouk OM, et al:; BJU Int., 2012.</a:t>
            </a:r>
            <a:r>
              <a:rPr lang="en-US" altLang="en-US" sz="1900" dirty="0">
                <a:ea typeface="ＭＳ Ｐゴシック" panose="020B0600070205080204" pitchFamily="34" charset="-128"/>
              </a:rPr>
              <a:t> </a:t>
            </a:r>
          </a:p>
          <a:p>
            <a:pPr>
              <a:buNone/>
            </a:pPr>
            <a:r>
              <a:rPr lang="tr-TR" altLang="en-US" sz="1900" dirty="0">
                <a:ea typeface="ＭＳ Ｐゴシック" panose="020B0600070205080204" pitchFamily="34" charset="-128"/>
              </a:rPr>
              <a:t>A systemat</a:t>
            </a:r>
            <a:r>
              <a:rPr lang="en-US" altLang="en-US" sz="1900" dirty="0" err="1">
                <a:ea typeface="ＭＳ Ｐゴシック" panose="020B0600070205080204" pitchFamily="34" charset="-128"/>
              </a:rPr>
              <a:t>i</a:t>
            </a:r>
            <a:r>
              <a:rPr lang="tr-TR" altLang="en-US" sz="1900" dirty="0">
                <a:ea typeface="ＭＳ Ｐゴシック" panose="020B0600070205080204" pitchFamily="34" charset="-128"/>
              </a:rPr>
              <a:t>c rev</a:t>
            </a:r>
            <a:r>
              <a:rPr lang="en-US" altLang="en-US" sz="1900" dirty="0" err="1">
                <a:ea typeface="ＭＳ Ｐゴシック" panose="020B0600070205080204" pitchFamily="34" charset="-128"/>
              </a:rPr>
              <a:t>i</a:t>
            </a:r>
            <a:r>
              <a:rPr lang="tr-TR" altLang="en-US" sz="1900" dirty="0">
                <a:ea typeface="ＭＳ Ｐゴシック" panose="020B0600070205080204" pitchFamily="34" charset="-128"/>
              </a:rPr>
              <a:t>ew of the literature</a:t>
            </a:r>
            <a:endParaRPr lang="tr-TR" altLang="en-US" sz="1900" dirty="0">
              <a:solidFill>
                <a:srgbClr val="FFC000"/>
              </a:solidFill>
              <a:ea typeface="ＭＳ Ｐゴシック" panose="020B0600070205080204" pitchFamily="34" charset="-128"/>
            </a:endParaRPr>
          </a:p>
        </p:txBody>
      </p:sp>
      <p:sp>
        <p:nvSpPr>
          <p:cNvPr id="33794" name="Rectangle 2">
            <a:extLst>
              <a:ext uri="{FF2B5EF4-FFF2-40B4-BE49-F238E27FC236}">
                <a16:creationId xmlns:a16="http://schemas.microsoft.com/office/drawing/2014/main" id="{82108BA6-ADA8-4E3A-91CA-05D0F80CCE39}"/>
              </a:ext>
            </a:extLst>
          </p:cNvPr>
          <p:cNvSpPr>
            <a:spLocks noGrp="1" noChangeArrowheads="1"/>
          </p:cNvSpPr>
          <p:nvPr>
            <p:ph type="title"/>
          </p:nvPr>
        </p:nvSpPr>
        <p:spPr/>
        <p:txBody>
          <a:bodyPr/>
          <a:lstStyle/>
          <a:p>
            <a:pPr eaLnBrk="1" hangingPunct="1"/>
            <a:r>
              <a:rPr lang="tr-TR" altLang="en-US" sz="2800" b="1" dirty="0">
                <a:ea typeface="ＭＳ Ｐゴシック" panose="020B0600070205080204" pitchFamily="34" charset="-128"/>
              </a:rPr>
              <a:t>Safety and eff</a:t>
            </a:r>
            <a:r>
              <a:rPr lang="en-US" altLang="en-US" sz="2800" b="1" dirty="0" err="1">
                <a:ea typeface="ＭＳ Ｐゴシック" panose="020B0600070205080204" pitchFamily="34" charset="-128"/>
              </a:rPr>
              <a:t>i</a:t>
            </a:r>
            <a:r>
              <a:rPr lang="tr-TR" altLang="en-US" sz="2800" b="1" dirty="0">
                <a:ea typeface="ＭＳ Ｐゴシック" panose="020B0600070205080204" pitchFamily="34" charset="-128"/>
              </a:rPr>
              <a:t>cacy of ureteroscop</a:t>
            </a:r>
            <a:r>
              <a:rPr lang="en-US" altLang="en-US" sz="2800" b="1" dirty="0" err="1">
                <a:ea typeface="ＭＳ Ｐゴシック" panose="020B0600070205080204" pitchFamily="34" charset="-128"/>
              </a:rPr>
              <a:t>i</a:t>
            </a:r>
            <a:r>
              <a:rPr lang="tr-TR" altLang="en-US" sz="2800" b="1" dirty="0">
                <a:ea typeface="ＭＳ Ｐゴシック" panose="020B0600070205080204" pitchFamily="34" charset="-128"/>
              </a:rPr>
              <a:t>c l</a:t>
            </a:r>
            <a:r>
              <a:rPr lang="en-US" altLang="en-US" sz="2800" b="1" dirty="0" err="1">
                <a:ea typeface="ＭＳ Ｐゴシック" panose="020B0600070205080204" pitchFamily="34" charset="-128"/>
              </a:rPr>
              <a:t>i</a:t>
            </a:r>
            <a:r>
              <a:rPr lang="tr-TR" altLang="en-US" sz="2800" b="1" dirty="0">
                <a:ea typeface="ＭＳ Ｐゴシック" panose="020B0600070205080204" pitchFamily="34" charset="-128"/>
              </a:rPr>
              <a:t>thotr</a:t>
            </a:r>
            <a:r>
              <a:rPr lang="en-US" altLang="en-US" sz="2800" b="1" dirty="0" err="1">
                <a:ea typeface="ＭＳ Ｐゴシック" panose="020B0600070205080204" pitchFamily="34" charset="-128"/>
              </a:rPr>
              <a:t>i</a:t>
            </a:r>
            <a:r>
              <a:rPr lang="tr-TR" altLang="en-US" sz="2800" b="1" dirty="0">
                <a:ea typeface="ＭＳ Ｐゴシック" panose="020B0600070205080204" pitchFamily="34" charset="-128"/>
              </a:rPr>
              <a:t>psy </a:t>
            </a:r>
            <a:r>
              <a:rPr lang="en-US" altLang="en-US" sz="2800" b="1" dirty="0" err="1">
                <a:ea typeface="ＭＳ Ｐゴシック" panose="020B0600070205080204" pitchFamily="34" charset="-128"/>
              </a:rPr>
              <a:t>i</a:t>
            </a:r>
            <a:r>
              <a:rPr lang="tr-TR" altLang="en-US" sz="2800" b="1" dirty="0">
                <a:ea typeface="ＭＳ Ｐゴシック" panose="020B0600070205080204" pitchFamily="34" charset="-128"/>
              </a:rPr>
              <a:t>n obese pat</a:t>
            </a:r>
            <a:r>
              <a:rPr lang="en-US" altLang="en-US" sz="2800" b="1" dirty="0" err="1">
                <a:ea typeface="ＭＳ Ｐゴシック" panose="020B0600070205080204" pitchFamily="34" charset="-128"/>
              </a:rPr>
              <a:t>i</a:t>
            </a:r>
            <a:r>
              <a:rPr lang="tr-TR" altLang="en-US" sz="2800" b="1" dirty="0">
                <a:ea typeface="ＭＳ Ｐゴシック" panose="020B0600070205080204" pitchFamily="34" charset="-128"/>
              </a:rPr>
              <a:t>ents</a:t>
            </a:r>
            <a:endParaRPr lang="tr-TR" altLang="en-US" sz="2800" dirty="0">
              <a:ea typeface="ＭＳ Ｐゴシック" panose="020B0600070205080204" pitchFamily="34" charset="-128"/>
            </a:endParaRPr>
          </a:p>
        </p:txBody>
      </p:sp>
      <p:pic>
        <p:nvPicPr>
          <p:cNvPr id="4" name="Picture 4">
            <a:extLst>
              <a:ext uri="{FF2B5EF4-FFF2-40B4-BE49-F238E27FC236}">
                <a16:creationId xmlns:a16="http://schemas.microsoft.com/office/drawing/2014/main" id="{E7DDACE9-4D8A-4077-8F7F-E71897303B8E}"/>
              </a:ext>
            </a:extLst>
          </p:cNvPr>
          <p:cNvPicPr>
            <a:picLocks noChangeAspect="1"/>
          </p:cNvPicPr>
          <p:nvPr/>
        </p:nvPicPr>
        <p:blipFill>
          <a:blip r:embed="rId2"/>
          <a:srcRect/>
          <a:stretch>
            <a:fillRect/>
          </a:stretch>
        </p:blipFill>
        <p:spPr bwMode="auto">
          <a:xfrm>
            <a:off x="6084168" y="4516109"/>
            <a:ext cx="3059832" cy="2294874"/>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2A2315B-0907-4FA0-B6D0-09F561415B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5338" y="3355181"/>
            <a:ext cx="182245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663BC07-F6A0-45FC-935C-4E2D0EDCA0E0}"/>
              </a:ext>
            </a:extLst>
          </p:cNvPr>
          <p:cNvSpPr txBox="1">
            <a:spLocks noChangeArrowheads="1"/>
          </p:cNvSpPr>
          <p:nvPr/>
        </p:nvSpPr>
        <p:spPr bwMode="auto">
          <a:xfrm>
            <a:off x="3449507" y="5048885"/>
            <a:ext cx="2660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1980 – ESWL </a:t>
            </a:r>
            <a:r>
              <a:rPr kumimoji="0" lang="en-US" altLang="en-US"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altLang="en-US" sz="9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Chaussi</a:t>
            </a:r>
            <a:r>
              <a:rPr kumimoji="0" lang="en-US" altLang="en-US"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Dornier HM-3)</a:t>
            </a:r>
          </a:p>
        </p:txBody>
      </p:sp>
      <p:sp>
        <p:nvSpPr>
          <p:cNvPr id="102404" name="AutoShape 4">
            <a:extLst>
              <a:ext uri="{FF2B5EF4-FFF2-40B4-BE49-F238E27FC236}">
                <a16:creationId xmlns:a16="http://schemas.microsoft.com/office/drawing/2014/main" id="{2CF72FB2-794F-497F-A41B-CD387673948F}"/>
              </a:ext>
            </a:extLst>
          </p:cNvPr>
          <p:cNvSpPr>
            <a:spLocks noChangeArrowheads="1"/>
          </p:cNvSpPr>
          <p:nvPr/>
        </p:nvSpPr>
        <p:spPr bwMode="auto">
          <a:xfrm>
            <a:off x="0" y="2438400"/>
            <a:ext cx="9144000" cy="838200"/>
          </a:xfrm>
          <a:prstGeom prst="rightArrow">
            <a:avLst>
              <a:gd name="adj1" fmla="val 60000"/>
              <a:gd name="adj2" fmla="val 252475"/>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o-RO"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0" name="Picture 6" descr="histrory1">
            <a:extLst>
              <a:ext uri="{FF2B5EF4-FFF2-40B4-BE49-F238E27FC236}">
                <a16:creationId xmlns:a16="http://schemas.microsoft.com/office/drawing/2014/main" id="{6FFE0970-B4BD-471F-86E6-577F3DE9A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2209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116A7CF1-4D79-4656-9FC4-BD3C0DCBB09D}"/>
              </a:ext>
            </a:extLst>
          </p:cNvPr>
          <p:cNvSpPr>
            <a:spLocks noChangeArrowheads="1"/>
          </p:cNvSpPr>
          <p:nvPr/>
        </p:nvSpPr>
        <p:spPr bwMode="auto">
          <a:xfrm>
            <a:off x="152400" y="1676400"/>
            <a:ext cx="1196975" cy="304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Middle ages</a:t>
            </a:r>
          </a:p>
        </p:txBody>
      </p:sp>
      <p:sp>
        <p:nvSpPr>
          <p:cNvPr id="195591" name="Line 9">
            <a:extLst>
              <a:ext uri="{FF2B5EF4-FFF2-40B4-BE49-F238E27FC236}">
                <a16:creationId xmlns:a16="http://schemas.microsoft.com/office/drawing/2014/main" id="{D5C2FC5C-2FF3-4F47-9509-27D5EDC7BF0F}"/>
              </a:ext>
            </a:extLst>
          </p:cNvPr>
          <p:cNvSpPr>
            <a:spLocks noChangeShapeType="1"/>
          </p:cNvSpPr>
          <p:nvPr/>
        </p:nvSpPr>
        <p:spPr bwMode="auto">
          <a:xfrm>
            <a:off x="609600" y="1962150"/>
            <a:ext cx="0" cy="1123950"/>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195592" name="Line 10">
            <a:extLst>
              <a:ext uri="{FF2B5EF4-FFF2-40B4-BE49-F238E27FC236}">
                <a16:creationId xmlns:a16="http://schemas.microsoft.com/office/drawing/2014/main" id="{9FE0309D-BFAE-4FCC-9E8D-942D7A49D9D2}"/>
              </a:ext>
            </a:extLst>
          </p:cNvPr>
          <p:cNvSpPr>
            <a:spLocks noChangeShapeType="1"/>
          </p:cNvSpPr>
          <p:nvPr/>
        </p:nvSpPr>
        <p:spPr bwMode="auto">
          <a:xfrm flipH="1">
            <a:off x="1828800" y="2590800"/>
            <a:ext cx="0" cy="2079625"/>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pic>
        <p:nvPicPr>
          <p:cNvPr id="14" name="Picture 11" descr="21">
            <a:extLst>
              <a:ext uri="{FF2B5EF4-FFF2-40B4-BE49-F238E27FC236}">
                <a16:creationId xmlns:a16="http://schemas.microsoft.com/office/drawing/2014/main" id="{9B94A6BC-D7D6-4C67-95D7-14634775F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76800"/>
            <a:ext cx="19288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2">
            <a:extLst>
              <a:ext uri="{FF2B5EF4-FFF2-40B4-BE49-F238E27FC236}">
                <a16:creationId xmlns:a16="http://schemas.microsoft.com/office/drawing/2014/main" id="{C9DDF83A-68CE-4012-89EF-6B0A77802D86}"/>
              </a:ext>
            </a:extLst>
          </p:cNvPr>
          <p:cNvSpPr>
            <a:spLocks noChangeArrowheads="1"/>
          </p:cNvSpPr>
          <p:nvPr/>
        </p:nvSpPr>
        <p:spPr bwMode="auto">
          <a:xfrm>
            <a:off x="609600" y="4648200"/>
            <a:ext cx="1439863" cy="307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1900 </a:t>
            </a:r>
            <a:r>
              <a:rPr kumimoji="0" lang="en-US" altLang="en-US" sz="9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(open surgery)</a:t>
            </a:r>
          </a:p>
        </p:txBody>
      </p:sp>
      <p:sp>
        <p:nvSpPr>
          <p:cNvPr id="195595" name="Line 13">
            <a:extLst>
              <a:ext uri="{FF2B5EF4-FFF2-40B4-BE49-F238E27FC236}">
                <a16:creationId xmlns:a16="http://schemas.microsoft.com/office/drawing/2014/main" id="{B0A9221D-0BFD-4236-973C-4755797CCA09}"/>
              </a:ext>
            </a:extLst>
          </p:cNvPr>
          <p:cNvSpPr>
            <a:spLocks noChangeShapeType="1"/>
          </p:cNvSpPr>
          <p:nvPr/>
        </p:nvSpPr>
        <p:spPr bwMode="auto">
          <a:xfrm>
            <a:off x="6336418" y="2246020"/>
            <a:ext cx="11113" cy="2079625"/>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17" name="Rectangle 14">
            <a:extLst>
              <a:ext uri="{FF2B5EF4-FFF2-40B4-BE49-F238E27FC236}">
                <a16:creationId xmlns:a16="http://schemas.microsoft.com/office/drawing/2014/main" id="{C5137706-E890-41CC-A60B-82A14B4C550E}"/>
              </a:ext>
            </a:extLst>
          </p:cNvPr>
          <p:cNvSpPr>
            <a:spLocks noChangeArrowheads="1"/>
          </p:cNvSpPr>
          <p:nvPr/>
        </p:nvSpPr>
        <p:spPr bwMode="auto">
          <a:xfrm>
            <a:off x="3124200" y="1354281"/>
            <a:ext cx="4641202" cy="3077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1976 - PCNL </a:t>
            </a:r>
            <a:r>
              <a:rPr kumimoji="0" lang="en-US" altLang="en-US"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r>
              <a:rPr kumimoji="0" lang="en-US" altLang="en-US" sz="9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Fernstrom</a:t>
            </a:r>
            <a:r>
              <a:rPr kumimoji="0" lang="en-US" altLang="en-US"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Johansson)</a:t>
            </a:r>
          </a:p>
        </p:txBody>
      </p:sp>
      <p:grpSp>
        <p:nvGrpSpPr>
          <p:cNvPr id="4" name="Group 4">
            <a:extLst>
              <a:ext uri="{FF2B5EF4-FFF2-40B4-BE49-F238E27FC236}">
                <a16:creationId xmlns:a16="http://schemas.microsoft.com/office/drawing/2014/main" id="{D983FBF9-1134-47F5-8334-B24B27FECE99}"/>
              </a:ext>
            </a:extLst>
          </p:cNvPr>
          <p:cNvGrpSpPr>
            <a:grpSpLocks/>
          </p:cNvGrpSpPr>
          <p:nvPr/>
        </p:nvGrpSpPr>
        <p:grpSpPr bwMode="auto">
          <a:xfrm>
            <a:off x="3192462" y="20939"/>
            <a:ext cx="2976563" cy="1295400"/>
            <a:chOff x="3347519" y="2590800"/>
            <a:chExt cx="2977081" cy="1295400"/>
          </a:xfrm>
        </p:grpSpPr>
        <p:pic>
          <p:nvPicPr>
            <p:cNvPr id="102450" name="Picture 4">
              <a:extLst>
                <a:ext uri="{FF2B5EF4-FFF2-40B4-BE49-F238E27FC236}">
                  <a16:creationId xmlns:a16="http://schemas.microsoft.com/office/drawing/2014/main" id="{A4DA6B33-7085-4715-B43C-AC8F01472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001" r="27339"/>
            <a:stretch>
              <a:fillRect/>
            </a:stretch>
          </p:blipFill>
          <p:spPr bwMode="auto">
            <a:xfrm>
              <a:off x="3347519" y="2590800"/>
              <a:ext cx="99588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1" name="Picture 22" descr="Percutaneous%2520Nephrolithotomy%28PCNL%29">
              <a:extLst>
                <a:ext uri="{FF2B5EF4-FFF2-40B4-BE49-F238E27FC236}">
                  <a16:creationId xmlns:a16="http://schemas.microsoft.com/office/drawing/2014/main" id="{CD32953E-D3CB-4A36-BF3A-2975BE01B7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588" t="29610" r="20798" b="12570"/>
            <a:stretch>
              <a:fillRect/>
            </a:stretch>
          </p:blipFill>
          <p:spPr bwMode="auto">
            <a:xfrm>
              <a:off x="4265613" y="2590800"/>
              <a:ext cx="2058987"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 33">
            <a:extLst>
              <a:ext uri="{FF2B5EF4-FFF2-40B4-BE49-F238E27FC236}">
                <a16:creationId xmlns:a16="http://schemas.microsoft.com/office/drawing/2014/main" id="{5C77322E-1B20-475F-93A8-3C52A9D6AEE0}"/>
              </a:ext>
            </a:extLst>
          </p:cNvPr>
          <p:cNvGrpSpPr>
            <a:grpSpLocks/>
          </p:cNvGrpSpPr>
          <p:nvPr/>
        </p:nvGrpSpPr>
        <p:grpSpPr bwMode="auto">
          <a:xfrm>
            <a:off x="6347531" y="-25890"/>
            <a:ext cx="2438400" cy="1487487"/>
            <a:chOff x="6629400" y="3527745"/>
            <a:chExt cx="2438400" cy="1486965"/>
          </a:xfrm>
        </p:grpSpPr>
        <p:pic>
          <p:nvPicPr>
            <p:cNvPr id="102448" name="Picture 28" descr="ureteroscope">
              <a:extLst>
                <a:ext uri="{FF2B5EF4-FFF2-40B4-BE49-F238E27FC236}">
                  <a16:creationId xmlns:a16="http://schemas.microsoft.com/office/drawing/2014/main" id="{59429FC7-6804-4A99-ADC6-D3F42C441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1034245" cy="13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Calcul caliceal_y.wmv">
              <a:hlinkClick r:id="" action="ppaction://media"/>
              <a:extLst>
                <a:ext uri="{FF2B5EF4-FFF2-40B4-BE49-F238E27FC236}">
                  <a16:creationId xmlns:a16="http://schemas.microsoft.com/office/drawing/2014/main" id="{7566AA01-285B-4C80-9A64-02A11C86D9C4}"/>
                </a:ext>
              </a:extLst>
            </p:cNvPr>
            <p:cNvPicPr>
              <a:picLocks noRot="1" noChangeAspect="1" noChangeArrowheads="1"/>
            </p:cNvPicPr>
            <p:nvPr>
              <a:videoFile r:link="rId1"/>
            </p:nvPr>
          </p:nvPicPr>
          <p:blipFill>
            <a:blip r:embed="rId9">
              <a:extLst>
                <a:ext uri="{28A0092B-C50C-407E-A947-70E740481C1C}">
                  <a14:useLocalDpi xmlns:a14="http://schemas.microsoft.com/office/drawing/2010/main" val="0"/>
                </a:ext>
              </a:extLst>
            </a:blip>
            <a:srcRect l="20650" t="648" r="5592" b="-648"/>
            <a:stretch>
              <a:fillRect/>
            </a:stretch>
          </p:blipFill>
          <p:spPr bwMode="auto">
            <a:xfrm>
              <a:off x="7575446" y="3527745"/>
              <a:ext cx="1492354" cy="148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a:extLst>
              <a:ext uri="{FF2B5EF4-FFF2-40B4-BE49-F238E27FC236}">
                <a16:creationId xmlns:a16="http://schemas.microsoft.com/office/drawing/2014/main" id="{4FCCD647-2F34-4B5A-8C15-FBAE55C31888}"/>
              </a:ext>
            </a:extLst>
          </p:cNvPr>
          <p:cNvSpPr txBox="1">
            <a:spLocks noChangeArrowheads="1"/>
          </p:cNvSpPr>
          <p:nvPr/>
        </p:nvSpPr>
        <p:spPr bwMode="auto">
          <a:xfrm>
            <a:off x="6009290" y="1459649"/>
            <a:ext cx="17748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1998 - </a:t>
            </a:r>
            <a:r>
              <a:rPr kumimoji="0" lang="en-US" alt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fURS</a:t>
            </a: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(Marshall)</a:t>
            </a:r>
          </a:p>
        </p:txBody>
      </p:sp>
      <p:sp>
        <p:nvSpPr>
          <p:cNvPr id="195600" name="Line 13">
            <a:extLst>
              <a:ext uri="{FF2B5EF4-FFF2-40B4-BE49-F238E27FC236}">
                <a16:creationId xmlns:a16="http://schemas.microsoft.com/office/drawing/2014/main" id="{F9504370-2232-4A76-AE6C-B2982310EE72}"/>
              </a:ext>
            </a:extLst>
          </p:cNvPr>
          <p:cNvSpPr>
            <a:spLocks noChangeShapeType="1"/>
          </p:cNvSpPr>
          <p:nvPr/>
        </p:nvSpPr>
        <p:spPr bwMode="auto">
          <a:xfrm>
            <a:off x="5479487" y="1779588"/>
            <a:ext cx="3175" cy="1306512"/>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102417" name="TextBox 27">
            <a:extLst>
              <a:ext uri="{FF2B5EF4-FFF2-40B4-BE49-F238E27FC236}">
                <a16:creationId xmlns:a16="http://schemas.microsoft.com/office/drawing/2014/main" id="{B3F48D67-59EA-4DEC-85FD-381555F3528F}"/>
              </a:ext>
            </a:extLst>
          </p:cNvPr>
          <p:cNvSpPr txBox="1">
            <a:spLocks noChangeArrowheads="1"/>
          </p:cNvSpPr>
          <p:nvPr/>
        </p:nvSpPr>
        <p:spPr bwMode="auto">
          <a:xfrm>
            <a:off x="1163638" y="2667000"/>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1900</a:t>
            </a:r>
          </a:p>
        </p:txBody>
      </p:sp>
      <p:sp>
        <p:nvSpPr>
          <p:cNvPr id="102418" name="TextBox 35">
            <a:extLst>
              <a:ext uri="{FF2B5EF4-FFF2-40B4-BE49-F238E27FC236}">
                <a16:creationId xmlns:a16="http://schemas.microsoft.com/office/drawing/2014/main" id="{CF260CB9-41C1-4AE5-8115-E5FF29F47D65}"/>
              </a:ext>
            </a:extLst>
          </p:cNvPr>
          <p:cNvSpPr txBox="1">
            <a:spLocks noChangeArrowheads="1"/>
          </p:cNvSpPr>
          <p:nvPr/>
        </p:nvSpPr>
        <p:spPr bwMode="auto">
          <a:xfrm>
            <a:off x="5507038" y="2667000"/>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1976</a:t>
            </a:r>
          </a:p>
        </p:txBody>
      </p:sp>
      <p:sp>
        <p:nvSpPr>
          <p:cNvPr id="102419" name="TextBox 36">
            <a:extLst>
              <a:ext uri="{FF2B5EF4-FFF2-40B4-BE49-F238E27FC236}">
                <a16:creationId xmlns:a16="http://schemas.microsoft.com/office/drawing/2014/main" id="{F8786906-D0B1-4455-8410-5B023C8A2268}"/>
              </a:ext>
            </a:extLst>
          </p:cNvPr>
          <p:cNvSpPr txBox="1">
            <a:spLocks noChangeArrowheads="1"/>
          </p:cNvSpPr>
          <p:nvPr/>
        </p:nvSpPr>
        <p:spPr bwMode="auto">
          <a:xfrm>
            <a:off x="6248400" y="2667000"/>
            <a:ext cx="665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1980</a:t>
            </a:r>
          </a:p>
        </p:txBody>
      </p:sp>
      <p:sp>
        <p:nvSpPr>
          <p:cNvPr id="102420" name="TextBox 37">
            <a:extLst>
              <a:ext uri="{FF2B5EF4-FFF2-40B4-BE49-F238E27FC236}">
                <a16:creationId xmlns:a16="http://schemas.microsoft.com/office/drawing/2014/main" id="{8925193E-A3CB-454C-BA9B-228D92155AF8}"/>
              </a:ext>
            </a:extLst>
          </p:cNvPr>
          <p:cNvSpPr txBox="1">
            <a:spLocks noChangeArrowheads="1"/>
          </p:cNvSpPr>
          <p:nvPr/>
        </p:nvSpPr>
        <p:spPr bwMode="auto">
          <a:xfrm>
            <a:off x="7335838" y="2667000"/>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1991</a:t>
            </a:r>
          </a:p>
        </p:txBody>
      </p:sp>
      <p:grpSp>
        <p:nvGrpSpPr>
          <p:cNvPr id="6" name="Group 32">
            <a:extLst>
              <a:ext uri="{FF2B5EF4-FFF2-40B4-BE49-F238E27FC236}">
                <a16:creationId xmlns:a16="http://schemas.microsoft.com/office/drawing/2014/main" id="{F01FD11C-4921-4011-8238-4AABC222EA9C}"/>
              </a:ext>
            </a:extLst>
          </p:cNvPr>
          <p:cNvGrpSpPr>
            <a:grpSpLocks/>
          </p:cNvGrpSpPr>
          <p:nvPr/>
        </p:nvGrpSpPr>
        <p:grpSpPr bwMode="auto">
          <a:xfrm>
            <a:off x="6229158" y="5126038"/>
            <a:ext cx="2128837" cy="1352550"/>
            <a:chOff x="6324600" y="609600"/>
            <a:chExt cx="2128062" cy="1352748"/>
          </a:xfrm>
        </p:grpSpPr>
        <p:pic>
          <p:nvPicPr>
            <p:cNvPr id="102439" name="Picture 26" descr="MR-6L">
              <a:extLst>
                <a:ext uri="{FF2B5EF4-FFF2-40B4-BE49-F238E27FC236}">
                  <a16:creationId xmlns:a16="http://schemas.microsoft.com/office/drawing/2014/main" id="{42DEA2E4-20EB-41BC-9920-1AEE6FE8B8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1196" y="682823"/>
              <a:ext cx="99557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0" name="Picture 4">
              <a:extLst>
                <a:ext uri="{FF2B5EF4-FFF2-40B4-BE49-F238E27FC236}">
                  <a16:creationId xmlns:a16="http://schemas.microsoft.com/office/drawing/2014/main" id="{3C29B636-BB9E-4504-BA49-01DE5CCCE8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5803134" y="1204285"/>
              <a:ext cx="1279528" cy="23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1" name="Picture 3">
              <a:extLst>
                <a:ext uri="{FF2B5EF4-FFF2-40B4-BE49-F238E27FC236}">
                  <a16:creationId xmlns:a16="http://schemas.microsoft.com/office/drawing/2014/main" id="{A8F5C388-1802-45B6-A9FA-7223A615984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38542" t="35741" r="14063" b="35371"/>
            <a:stretch>
              <a:fillRect/>
            </a:stretch>
          </p:blipFill>
          <p:spPr bwMode="auto">
            <a:xfrm rot="-5400000">
              <a:off x="7136352" y="1103239"/>
              <a:ext cx="1279525" cy="43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2" name="Group 2">
              <a:extLst>
                <a:ext uri="{FF2B5EF4-FFF2-40B4-BE49-F238E27FC236}">
                  <a16:creationId xmlns:a16="http://schemas.microsoft.com/office/drawing/2014/main" id="{7C958BE5-8522-417D-A828-3D64BD1ED4A3}"/>
                </a:ext>
              </a:extLst>
            </p:cNvPr>
            <p:cNvGrpSpPr>
              <a:grpSpLocks/>
            </p:cNvGrpSpPr>
            <p:nvPr/>
          </p:nvGrpSpPr>
          <p:grpSpPr bwMode="auto">
            <a:xfrm>
              <a:off x="7995462" y="609600"/>
              <a:ext cx="457200" cy="1352747"/>
              <a:chOff x="533400" y="1600200"/>
              <a:chExt cx="3048000" cy="4914900"/>
            </a:xfrm>
          </p:grpSpPr>
          <p:pic>
            <p:nvPicPr>
              <p:cNvPr id="102443" name="Picture 2">
                <a:extLst>
                  <a:ext uri="{FF2B5EF4-FFF2-40B4-BE49-F238E27FC236}">
                    <a16:creationId xmlns:a16="http://schemas.microsoft.com/office/drawing/2014/main" id="{C7694287-0792-4231-88E5-03777CA8CDC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43646" t="35741" r="44479" b="19444"/>
              <a:stretch>
                <a:fillRect/>
              </a:stretch>
            </p:blipFill>
            <p:spPr bwMode="auto">
              <a:xfrm>
                <a:off x="533400" y="1904999"/>
                <a:ext cx="2552700" cy="461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a:extLst>
                  <a:ext uri="{FF2B5EF4-FFF2-40B4-BE49-F238E27FC236}">
                    <a16:creationId xmlns:a16="http://schemas.microsoft.com/office/drawing/2014/main" id="{FBD6F0B1-A187-4F60-8D17-07724EAD60B5}"/>
                  </a:ext>
                </a:extLst>
              </p:cNvPr>
              <p:cNvSpPr/>
              <p:nvPr/>
            </p:nvSpPr>
            <p:spPr>
              <a:xfrm>
                <a:off x="534513" y="1675194"/>
                <a:ext cx="835781" cy="4557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DC2EEFC0-276E-480E-BDA1-68CF98225065}"/>
                  </a:ext>
                </a:extLst>
              </p:cNvPr>
              <p:cNvSpPr/>
              <p:nvPr/>
            </p:nvSpPr>
            <p:spPr>
              <a:xfrm>
                <a:off x="2745625" y="1600200"/>
                <a:ext cx="835775" cy="45572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A1CA9D0C-16EA-48B1-BB9C-3F7A63A673D6}"/>
                  </a:ext>
                </a:extLst>
              </p:cNvPr>
              <p:cNvSpPr/>
              <p:nvPr/>
            </p:nvSpPr>
            <p:spPr>
              <a:xfrm>
                <a:off x="2936056" y="4346085"/>
                <a:ext cx="264483" cy="455726"/>
              </a:xfrm>
              <a:prstGeom prst="ellips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56614CB5-D028-4EA6-92D1-6E668833F251}"/>
                  </a:ext>
                </a:extLst>
              </p:cNvPr>
              <p:cNvSpPr/>
              <p:nvPr/>
            </p:nvSpPr>
            <p:spPr>
              <a:xfrm>
                <a:off x="767261" y="4265324"/>
                <a:ext cx="264490" cy="461493"/>
              </a:xfrm>
              <a:prstGeom prst="ellips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54" name="Rectangle 20">
            <a:extLst>
              <a:ext uri="{FF2B5EF4-FFF2-40B4-BE49-F238E27FC236}">
                <a16:creationId xmlns:a16="http://schemas.microsoft.com/office/drawing/2014/main" id="{8220753E-67B1-41D4-9FAB-044C9E5D3F75}"/>
              </a:ext>
            </a:extLst>
          </p:cNvPr>
          <p:cNvSpPr>
            <a:spLocks noChangeArrowheads="1"/>
          </p:cNvSpPr>
          <p:nvPr/>
        </p:nvSpPr>
        <p:spPr bwMode="auto">
          <a:xfrm>
            <a:off x="984250" y="6411913"/>
            <a:ext cx="671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We are living now in another urological world! </a:t>
            </a:r>
          </a:p>
        </p:txBody>
      </p:sp>
      <p:sp>
        <p:nvSpPr>
          <p:cNvPr id="102423" name="TextBox 27">
            <a:extLst>
              <a:ext uri="{FF2B5EF4-FFF2-40B4-BE49-F238E27FC236}">
                <a16:creationId xmlns:a16="http://schemas.microsoft.com/office/drawing/2014/main" id="{8FDCDDBD-2377-4DBE-AC32-1A71DFADCA1D}"/>
              </a:ext>
            </a:extLst>
          </p:cNvPr>
          <p:cNvSpPr txBox="1">
            <a:spLocks noChangeArrowheads="1"/>
          </p:cNvSpPr>
          <p:nvPr/>
        </p:nvSpPr>
        <p:spPr bwMode="auto">
          <a:xfrm>
            <a:off x="2459038" y="2667000"/>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1912</a:t>
            </a:r>
          </a:p>
        </p:txBody>
      </p:sp>
      <p:sp>
        <p:nvSpPr>
          <p:cNvPr id="51" name="TextBox 50">
            <a:extLst>
              <a:ext uri="{FF2B5EF4-FFF2-40B4-BE49-F238E27FC236}">
                <a16:creationId xmlns:a16="http://schemas.microsoft.com/office/drawing/2014/main" id="{A9489058-5027-4826-A960-148CFCDEFE74}"/>
              </a:ext>
            </a:extLst>
          </p:cNvPr>
          <p:cNvSpPr txBox="1">
            <a:spLocks noChangeArrowheads="1"/>
          </p:cNvSpPr>
          <p:nvPr/>
        </p:nvSpPr>
        <p:spPr bwMode="auto">
          <a:xfrm>
            <a:off x="6908111" y="4376478"/>
            <a:ext cx="15985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1981 – URS</a:t>
            </a:r>
            <a:r>
              <a:rPr kumimoji="0" lang="en-US" altLang="en-US" sz="1400" b="1"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rigid</a:t>
            </a:r>
            <a:endParaRPr kumimoji="0" lang="en-US" altLang="en-US" sz="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102426" name="TextBox 27">
            <a:extLst>
              <a:ext uri="{FF2B5EF4-FFF2-40B4-BE49-F238E27FC236}">
                <a16:creationId xmlns:a16="http://schemas.microsoft.com/office/drawing/2014/main" id="{F771138B-BA1A-4A9F-BFF2-99D6B42E7A87}"/>
              </a:ext>
            </a:extLst>
          </p:cNvPr>
          <p:cNvSpPr txBox="1">
            <a:spLocks noChangeArrowheads="1"/>
          </p:cNvSpPr>
          <p:nvPr/>
        </p:nvSpPr>
        <p:spPr bwMode="auto">
          <a:xfrm>
            <a:off x="4287838" y="2667000"/>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1964</a:t>
            </a:r>
          </a:p>
        </p:txBody>
      </p:sp>
      <p:sp>
        <p:nvSpPr>
          <p:cNvPr id="195611" name="Line 10">
            <a:extLst>
              <a:ext uri="{FF2B5EF4-FFF2-40B4-BE49-F238E27FC236}">
                <a16:creationId xmlns:a16="http://schemas.microsoft.com/office/drawing/2014/main" id="{5513C916-F1E1-4558-BB7B-29068D400F29}"/>
              </a:ext>
            </a:extLst>
          </p:cNvPr>
          <p:cNvSpPr>
            <a:spLocks noChangeShapeType="1"/>
          </p:cNvSpPr>
          <p:nvPr/>
        </p:nvSpPr>
        <p:spPr bwMode="auto">
          <a:xfrm flipH="1">
            <a:off x="9612560" y="2797175"/>
            <a:ext cx="0" cy="1012825"/>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195612" name="Line 13">
            <a:extLst>
              <a:ext uri="{FF2B5EF4-FFF2-40B4-BE49-F238E27FC236}">
                <a16:creationId xmlns:a16="http://schemas.microsoft.com/office/drawing/2014/main" id="{F7E0E7FE-5439-48E1-B017-89F81E0CC5D5}"/>
              </a:ext>
            </a:extLst>
          </p:cNvPr>
          <p:cNvSpPr>
            <a:spLocks noChangeShapeType="1"/>
          </p:cNvSpPr>
          <p:nvPr/>
        </p:nvSpPr>
        <p:spPr bwMode="auto">
          <a:xfrm>
            <a:off x="7924800" y="2644775"/>
            <a:ext cx="11113" cy="1014413"/>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56" name="Rectangle 14">
            <a:extLst>
              <a:ext uri="{FF2B5EF4-FFF2-40B4-BE49-F238E27FC236}">
                <a16:creationId xmlns:a16="http://schemas.microsoft.com/office/drawing/2014/main" id="{3EE12215-D91E-471B-BB3F-66682F19A8CB}"/>
              </a:ext>
            </a:extLst>
          </p:cNvPr>
          <p:cNvSpPr>
            <a:spLocks noChangeArrowheads="1"/>
          </p:cNvSpPr>
          <p:nvPr/>
        </p:nvSpPr>
        <p:spPr bwMode="auto">
          <a:xfrm>
            <a:off x="7010400" y="3657600"/>
            <a:ext cx="2016125" cy="307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1991 – </a:t>
            </a: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First Holmium Laser</a:t>
            </a:r>
            <a:endParaRPr kumimoji="0" lang="en-US" altLang="en-US" sz="1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160798" name="Picture 4">
            <a:extLst>
              <a:ext uri="{FF2B5EF4-FFF2-40B4-BE49-F238E27FC236}">
                <a16:creationId xmlns:a16="http://schemas.microsoft.com/office/drawing/2014/main" id="{D8329BA1-1BCE-4EC7-BD4A-9A9989D073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94701" y="3971577"/>
            <a:ext cx="735012"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1" name="TextBox 35">
            <a:extLst>
              <a:ext uri="{FF2B5EF4-FFF2-40B4-BE49-F238E27FC236}">
                <a16:creationId xmlns:a16="http://schemas.microsoft.com/office/drawing/2014/main" id="{419C9368-75CC-43CB-87A0-186CC1DA676B}"/>
              </a:ext>
            </a:extLst>
          </p:cNvPr>
          <p:cNvSpPr txBox="1">
            <a:spLocks noChangeArrowheads="1"/>
          </p:cNvSpPr>
          <p:nvPr/>
        </p:nvSpPr>
        <p:spPr bwMode="auto">
          <a:xfrm>
            <a:off x="3602038" y="2667000"/>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1960</a:t>
            </a:r>
          </a:p>
        </p:txBody>
      </p:sp>
      <p:sp>
        <p:nvSpPr>
          <p:cNvPr id="195616" name="Line 10">
            <a:extLst>
              <a:ext uri="{FF2B5EF4-FFF2-40B4-BE49-F238E27FC236}">
                <a16:creationId xmlns:a16="http://schemas.microsoft.com/office/drawing/2014/main" id="{6A45F08B-7988-4A07-B3DD-E5397669209E}"/>
              </a:ext>
            </a:extLst>
          </p:cNvPr>
          <p:cNvSpPr>
            <a:spLocks noChangeShapeType="1"/>
          </p:cNvSpPr>
          <p:nvPr/>
        </p:nvSpPr>
        <p:spPr bwMode="auto">
          <a:xfrm flipH="1">
            <a:off x="6992283" y="3200400"/>
            <a:ext cx="0" cy="936625"/>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50" name="Rectangle 14">
            <a:extLst>
              <a:ext uri="{FF2B5EF4-FFF2-40B4-BE49-F238E27FC236}">
                <a16:creationId xmlns:a16="http://schemas.microsoft.com/office/drawing/2014/main" id="{8360551D-2230-480A-8A98-2F2742F2A781}"/>
              </a:ext>
            </a:extLst>
          </p:cNvPr>
          <p:cNvSpPr>
            <a:spLocks noChangeArrowheads="1"/>
          </p:cNvSpPr>
          <p:nvPr/>
        </p:nvSpPr>
        <p:spPr bwMode="auto">
          <a:xfrm>
            <a:off x="3352800" y="3502025"/>
            <a:ext cx="1900238" cy="307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1960 – </a:t>
            </a:r>
            <a:r>
              <a:rPr kumimoji="0" lang="en-US" alt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First medical laser</a:t>
            </a:r>
            <a:endParaRPr kumimoji="0" lang="en-US" altLang="en-US" sz="1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Curved Up Arrow 2">
            <a:extLst>
              <a:ext uri="{FF2B5EF4-FFF2-40B4-BE49-F238E27FC236}">
                <a16:creationId xmlns:a16="http://schemas.microsoft.com/office/drawing/2014/main" id="{B37629DF-E22F-4D80-8731-8097D195EA18}"/>
              </a:ext>
            </a:extLst>
          </p:cNvPr>
          <p:cNvSpPr/>
          <p:nvPr/>
        </p:nvSpPr>
        <p:spPr>
          <a:xfrm>
            <a:off x="4246563" y="2933700"/>
            <a:ext cx="3689350" cy="266700"/>
          </a:xfrm>
          <a:prstGeom prst="curvedUpArrow">
            <a:avLst/>
          </a:prstGeom>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102435" name="TextBox 37">
            <a:extLst>
              <a:ext uri="{FF2B5EF4-FFF2-40B4-BE49-F238E27FC236}">
                <a16:creationId xmlns:a16="http://schemas.microsoft.com/office/drawing/2014/main" id="{DB4FEE45-BCEB-442B-8172-36271E20A178}"/>
              </a:ext>
            </a:extLst>
          </p:cNvPr>
          <p:cNvSpPr txBox="1">
            <a:spLocks noChangeArrowheads="1"/>
          </p:cNvSpPr>
          <p:nvPr/>
        </p:nvSpPr>
        <p:spPr bwMode="auto">
          <a:xfrm>
            <a:off x="8250238" y="2667000"/>
            <a:ext cx="665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2008</a:t>
            </a:r>
          </a:p>
        </p:txBody>
      </p:sp>
      <p:pic>
        <p:nvPicPr>
          <p:cNvPr id="49" name="Picture 2">
            <a:extLst>
              <a:ext uri="{FF2B5EF4-FFF2-40B4-BE49-F238E27FC236}">
                <a16:creationId xmlns:a16="http://schemas.microsoft.com/office/drawing/2014/main" id="{8075F24F-ADD9-4DB5-8890-8AB1EA5F6E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49924" t="30927" r="2087" b="11296"/>
          <a:stretch>
            <a:fillRect/>
          </a:stretch>
        </p:blipFill>
        <p:spPr bwMode="auto">
          <a:xfrm>
            <a:off x="8312829" y="1844278"/>
            <a:ext cx="10731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621" name="Line 13">
            <a:extLst>
              <a:ext uri="{FF2B5EF4-FFF2-40B4-BE49-F238E27FC236}">
                <a16:creationId xmlns:a16="http://schemas.microsoft.com/office/drawing/2014/main" id="{7B9FDEE3-71E2-44E3-B779-3D0899D5E22E}"/>
              </a:ext>
            </a:extLst>
          </p:cNvPr>
          <p:cNvSpPr>
            <a:spLocks noChangeShapeType="1"/>
          </p:cNvSpPr>
          <p:nvPr/>
        </p:nvSpPr>
        <p:spPr bwMode="auto">
          <a:xfrm>
            <a:off x="8904288" y="2517775"/>
            <a:ext cx="0" cy="377825"/>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53" name="Rectangle 14">
            <a:extLst>
              <a:ext uri="{FF2B5EF4-FFF2-40B4-BE49-F238E27FC236}">
                <a16:creationId xmlns:a16="http://schemas.microsoft.com/office/drawing/2014/main" id="{833590B0-CBA7-4910-BD3E-452645FF16DF}"/>
              </a:ext>
            </a:extLst>
          </p:cNvPr>
          <p:cNvSpPr>
            <a:spLocks noChangeArrowheads="1"/>
          </p:cNvSpPr>
          <p:nvPr/>
        </p:nvSpPr>
        <p:spPr bwMode="auto">
          <a:xfrm>
            <a:off x="8047552" y="2957765"/>
            <a:ext cx="971741" cy="3077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URS</a:t>
            </a:r>
            <a:r>
              <a:rPr kumimoji="0" lang="en-US"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Robot</a:t>
            </a:r>
            <a:endParaRPr kumimoji="0" lang="en-US" altLang="en-US"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2" name="Line 10">
            <a:extLst>
              <a:ext uri="{FF2B5EF4-FFF2-40B4-BE49-F238E27FC236}">
                <a16:creationId xmlns:a16="http://schemas.microsoft.com/office/drawing/2014/main" id="{4AC7DB60-1379-42DC-BFE9-AA4C0C4A1CA8}"/>
              </a:ext>
            </a:extLst>
          </p:cNvPr>
          <p:cNvSpPr>
            <a:spLocks noChangeShapeType="1"/>
          </p:cNvSpPr>
          <p:nvPr/>
        </p:nvSpPr>
        <p:spPr bwMode="auto">
          <a:xfrm flipH="1">
            <a:off x="3735612" y="2676525"/>
            <a:ext cx="0" cy="936625"/>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55" name="Line 13">
            <a:extLst>
              <a:ext uri="{FF2B5EF4-FFF2-40B4-BE49-F238E27FC236}">
                <a16:creationId xmlns:a16="http://schemas.microsoft.com/office/drawing/2014/main" id="{787513EF-59BA-4D55-ADA2-EC3965350289}"/>
              </a:ext>
            </a:extLst>
          </p:cNvPr>
          <p:cNvSpPr>
            <a:spLocks noChangeShapeType="1"/>
          </p:cNvSpPr>
          <p:nvPr/>
        </p:nvSpPr>
        <p:spPr bwMode="auto">
          <a:xfrm>
            <a:off x="8038115" y="1433612"/>
            <a:ext cx="3175" cy="1306512"/>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
        <p:nvSpPr>
          <p:cNvPr id="57" name="Line 10">
            <a:extLst>
              <a:ext uri="{FF2B5EF4-FFF2-40B4-BE49-F238E27FC236}">
                <a16:creationId xmlns:a16="http://schemas.microsoft.com/office/drawing/2014/main" id="{86EC3BC3-9471-4CC8-917E-E9197ACCC90C}"/>
              </a:ext>
            </a:extLst>
          </p:cNvPr>
          <p:cNvSpPr>
            <a:spLocks noChangeShapeType="1"/>
          </p:cNvSpPr>
          <p:nvPr/>
        </p:nvSpPr>
        <p:spPr bwMode="auto">
          <a:xfrm flipH="1">
            <a:off x="6989938" y="2974975"/>
            <a:ext cx="0" cy="2079625"/>
          </a:xfrm>
          <a:prstGeom prst="line">
            <a:avLst/>
          </a:prstGeom>
          <a:noFill/>
          <a:ln w="38100">
            <a:solidFill>
              <a:schemeClr val="bg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ahoma" pitchFamily="34" charset="0"/>
              <a:ea typeface="+mn-ea"/>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nodeType="afterGroup">
                            <p:stCondLst>
                              <p:cond delay="2000"/>
                            </p:stCondLst>
                            <p:childTnLst>
                              <p:par>
                                <p:cTn id="12" presetID="6" presetClass="entr" presetSubtype="16"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circle(in)">
                                      <p:cBhvr>
                                        <p:cTn id="20" dur="2000"/>
                                        <p:tgtEl>
                                          <p:spTgt spid="51"/>
                                        </p:tgtEl>
                                      </p:cBhvr>
                                    </p:animEffect>
                                  </p:childTnLst>
                                </p:cTn>
                              </p:par>
                            </p:childTnLst>
                          </p:cTn>
                        </p:par>
                        <p:par>
                          <p:cTn id="21" fill="hold" nodeType="afterGroup">
                            <p:stCondLst>
                              <p:cond delay="4000"/>
                            </p:stCondLst>
                            <p:childTnLst>
                              <p:par>
                                <p:cTn id="22" presetID="6"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par>
                          <p:cTn id="25" fill="hold" nodeType="afterGroup">
                            <p:stCondLst>
                              <p:cond delay="6000"/>
                            </p:stCondLst>
                            <p:childTnLst>
                              <p:par>
                                <p:cTn id="26" presetID="6" presetClass="entr" presetSubtype="1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circle(in)">
                                      <p:cBhvr>
                                        <p:cTn id="34" dur="2000"/>
                                        <p:tgtEl>
                                          <p:spTgt spid="50"/>
                                        </p:tgtEl>
                                      </p:cBhvr>
                                    </p:animEffect>
                                  </p:childTnLst>
                                </p:cTn>
                              </p:par>
                            </p:childTnLst>
                          </p:cTn>
                        </p:par>
                        <p:par>
                          <p:cTn id="35" fill="hold" nodeType="afterGroup">
                            <p:stCondLst>
                              <p:cond delay="8000"/>
                            </p:stCondLst>
                            <p:childTnLst>
                              <p:par>
                                <p:cTn id="36" presetID="6" presetClass="entr" presetSubtype="16"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ircle(in)">
                                      <p:cBhvr>
                                        <p:cTn id="38" dur="2000"/>
                                        <p:tgtEl>
                                          <p:spTgt spid="4"/>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circle(in)">
                                      <p:cBhvr>
                                        <p:cTn id="41" dur="2000"/>
                                        <p:tgtEl>
                                          <p:spTgt spid="17"/>
                                        </p:tgtEl>
                                      </p:cBhvr>
                                    </p:animEffect>
                                  </p:childTnLst>
                                </p:cTn>
                              </p:par>
                            </p:childTnLst>
                          </p:cTn>
                        </p:par>
                        <p:par>
                          <p:cTn id="42" fill="hold" nodeType="afterGroup">
                            <p:stCondLst>
                              <p:cond delay="10000"/>
                            </p:stCondLst>
                            <p:childTnLst>
                              <p:par>
                                <p:cTn id="43" presetID="6" presetClass="entr" presetSubtype="16" fill="hold" nodeType="after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circle(in)">
                                      <p:cBhvr>
                                        <p:cTn id="45" dur="2000"/>
                                        <p:tgtEl>
                                          <p:spTgt spid="4098"/>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circle(in)">
                                      <p:cBhvr>
                                        <p:cTn id="48" dur="2000"/>
                                        <p:tgtEl>
                                          <p:spTgt spid="2"/>
                                        </p:tgtEl>
                                      </p:cBhvr>
                                    </p:animEffect>
                                  </p:childTnLst>
                                </p:cTn>
                              </p:par>
                            </p:childTnLst>
                          </p:cTn>
                        </p:par>
                        <p:par>
                          <p:cTn id="49" fill="hold" nodeType="afterGroup">
                            <p:stCondLst>
                              <p:cond delay="12000"/>
                            </p:stCondLst>
                            <p:childTnLst>
                              <p:par>
                                <p:cTn id="50" presetID="21" presetClass="entr" presetSubtype="1" fill="hold" nodeType="afterEffect">
                                  <p:stCondLst>
                                    <p:cond delay="0"/>
                                  </p:stCondLst>
                                  <p:childTnLst>
                                    <p:set>
                                      <p:cBhvr>
                                        <p:cTn id="51" dur="1" fill="hold">
                                          <p:stCondLst>
                                            <p:cond delay="0"/>
                                          </p:stCondLst>
                                        </p:cTn>
                                        <p:tgtEl>
                                          <p:spTgt spid="160798"/>
                                        </p:tgtEl>
                                        <p:attrNameLst>
                                          <p:attrName>style.visibility</p:attrName>
                                        </p:attrNameLst>
                                      </p:cBhvr>
                                      <p:to>
                                        <p:strVal val="visible"/>
                                      </p:to>
                                    </p:set>
                                    <p:animEffect transition="in" filter="wheel(1)">
                                      <p:cBhvr>
                                        <p:cTn id="52" dur="2000"/>
                                        <p:tgtEl>
                                          <p:spTgt spid="16079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circle(in)">
                                      <p:cBhvr>
                                        <p:cTn id="55" dur="2000"/>
                                        <p:tgtEl>
                                          <p:spTgt spid="56"/>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down)">
                                      <p:cBhvr>
                                        <p:cTn id="58" dur="870">
                                          <p:stCondLst>
                                            <p:cond delay="0"/>
                                          </p:stCondLst>
                                        </p:cTn>
                                        <p:tgtEl>
                                          <p:spTgt spid="54"/>
                                        </p:tgtEl>
                                      </p:cBhvr>
                                    </p:animEffect>
                                    <p:anim calcmode="lin" valueType="num">
                                      <p:cBhvr>
                                        <p:cTn id="59"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60"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61"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62"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63"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64" dur="39">
                                          <p:stCondLst>
                                            <p:cond delay="975"/>
                                          </p:stCondLst>
                                        </p:cTn>
                                        <p:tgtEl>
                                          <p:spTgt spid="54"/>
                                        </p:tgtEl>
                                      </p:cBhvr>
                                      <p:to x="100000" y="60000"/>
                                    </p:animScale>
                                    <p:animScale>
                                      <p:cBhvr>
                                        <p:cTn id="65" dur="249" decel="50000">
                                          <p:stCondLst>
                                            <p:cond delay="1014"/>
                                          </p:stCondLst>
                                        </p:cTn>
                                        <p:tgtEl>
                                          <p:spTgt spid="54"/>
                                        </p:tgtEl>
                                      </p:cBhvr>
                                      <p:to x="100000" y="100000"/>
                                    </p:animScale>
                                    <p:animScale>
                                      <p:cBhvr>
                                        <p:cTn id="66" dur="39">
                                          <p:stCondLst>
                                            <p:cond delay="1968"/>
                                          </p:stCondLst>
                                        </p:cTn>
                                        <p:tgtEl>
                                          <p:spTgt spid="54"/>
                                        </p:tgtEl>
                                      </p:cBhvr>
                                      <p:to x="100000" y="80000"/>
                                    </p:animScale>
                                    <p:animScale>
                                      <p:cBhvr>
                                        <p:cTn id="67" dur="249" decel="50000">
                                          <p:stCondLst>
                                            <p:cond delay="2007"/>
                                          </p:stCondLst>
                                        </p:cTn>
                                        <p:tgtEl>
                                          <p:spTgt spid="54"/>
                                        </p:tgtEl>
                                      </p:cBhvr>
                                      <p:to x="100000" y="100000"/>
                                    </p:animScale>
                                    <p:animScale>
                                      <p:cBhvr>
                                        <p:cTn id="68" dur="39">
                                          <p:stCondLst>
                                            <p:cond delay="2463"/>
                                          </p:stCondLst>
                                        </p:cTn>
                                        <p:tgtEl>
                                          <p:spTgt spid="54"/>
                                        </p:tgtEl>
                                      </p:cBhvr>
                                      <p:to x="100000" y="90000"/>
                                    </p:animScale>
                                    <p:animScale>
                                      <p:cBhvr>
                                        <p:cTn id="69" dur="249" decel="50000">
                                          <p:stCondLst>
                                            <p:cond delay="2502"/>
                                          </p:stCondLst>
                                        </p:cTn>
                                        <p:tgtEl>
                                          <p:spTgt spid="54"/>
                                        </p:tgtEl>
                                      </p:cBhvr>
                                      <p:to x="100000" y="100000"/>
                                    </p:animScale>
                                    <p:animScale>
                                      <p:cBhvr>
                                        <p:cTn id="70" dur="39">
                                          <p:stCondLst>
                                            <p:cond delay="2712"/>
                                          </p:stCondLst>
                                        </p:cTn>
                                        <p:tgtEl>
                                          <p:spTgt spid="54"/>
                                        </p:tgtEl>
                                      </p:cBhvr>
                                      <p:to x="100000" y="95000"/>
                                    </p:animScale>
                                    <p:animScale>
                                      <p:cBhvr>
                                        <p:cTn id="71" dur="249" decel="50000">
                                          <p:stCondLst>
                                            <p:cond delay="2751"/>
                                          </p:stCondLst>
                                        </p:cTn>
                                        <p:tgtEl>
                                          <p:spTgt spid="54"/>
                                        </p:tgtEl>
                                      </p:cBhvr>
                                      <p:to x="100000" y="100000"/>
                                    </p:animScale>
                                  </p:childTnLst>
                                </p:cTn>
                              </p:par>
                            </p:childTnLst>
                          </p:cTn>
                        </p:par>
                        <p:par>
                          <p:cTn id="72" fill="hold" nodeType="afterGroup">
                            <p:stCondLst>
                              <p:cond delay="15000"/>
                            </p:stCondLst>
                            <p:childTnLst>
                              <p:par>
                                <p:cTn id="73" presetID="6" presetClass="entr" presetSubtype="16"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3000"/>
                                        <p:tgtEl>
                                          <p:spTgt spid="49"/>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circle(in)">
                                      <p:cBhvr>
                                        <p:cTn id="78" dur="3000"/>
                                        <p:tgtEl>
                                          <p:spTgt spid="53"/>
                                        </p:tgtEl>
                                      </p:cBhvr>
                                    </p:animEffect>
                                  </p:childTnLst>
                                </p:cTn>
                              </p:par>
                            </p:childTnLst>
                          </p:cTn>
                        </p:par>
                        <p:par>
                          <p:cTn id="79" fill="hold" nodeType="afterGroup">
                            <p:stCondLst>
                              <p:cond delay="18000"/>
                            </p:stCondLst>
                            <p:childTnLst>
                              <p:par>
                                <p:cTn id="80" presetID="22" presetClass="entr" presetSubtype="4" fill="hold" grpId="0" nodeType="after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wipe(down)">
                                      <p:cBhvr>
                                        <p:cTn id="8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3" fill="hold" display="0">
                  <p:stCondLst>
                    <p:cond delay="indefinite"/>
                  </p:stCondLst>
                  <p:endCondLst>
                    <p:cond evt="onNext" delay="0">
                      <p:tgtEl>
                        <p:sldTgt/>
                      </p:tgtEl>
                    </p:cond>
                    <p:cond evt="onPrev" delay="0">
                      <p:tgtEl>
                        <p:sldTgt/>
                      </p:tgtEl>
                    </p:cond>
                  </p:endCondLst>
                </p:cTn>
                <p:tgtEl>
                  <p:spTgt spid="26"/>
                </p:tgtEl>
              </p:cMediaNode>
            </p:video>
          </p:childTnLst>
        </p:cTn>
      </p:par>
    </p:tnLst>
    <p:bldLst>
      <p:bldP spid="2" grpId="0"/>
      <p:bldP spid="11" grpId="0" animBg="1"/>
      <p:bldP spid="15" grpId="0" animBg="1"/>
      <p:bldP spid="17" grpId="0" animBg="1"/>
      <p:bldP spid="29" grpId="0"/>
      <p:bldP spid="54" grpId="0"/>
      <p:bldP spid="51" grpId="0"/>
      <p:bldP spid="56" grpId="0" animBg="1"/>
      <p:bldP spid="50" grpId="0" animBg="1"/>
      <p:bldP spid="3"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355D0CC1-DEA6-4734-AAD4-054C2F92A98C}"/>
              </a:ext>
            </a:extLst>
          </p:cNvPr>
          <p:cNvSpPr>
            <a:spLocks noGrp="1" noChangeArrowheads="1"/>
          </p:cNvSpPr>
          <p:nvPr>
            <p:ph idx="1"/>
          </p:nvPr>
        </p:nvSpPr>
        <p:spPr>
          <a:xfrm>
            <a:off x="380999" y="1719070"/>
            <a:ext cx="8407893" cy="5022297"/>
          </a:xfrm>
        </p:spPr>
        <p:txBody>
          <a:bodyPr>
            <a:normAutofit fontScale="85000" lnSpcReduction="20000"/>
          </a:bodyPr>
          <a:lstStyle/>
          <a:p>
            <a:pPr eaLnBrk="1" hangingPunct="1">
              <a:lnSpc>
                <a:spcPct val="150000"/>
              </a:lnSpc>
              <a:defRPr/>
            </a:pPr>
            <a:r>
              <a:rPr lang="tr-TR" sz="2600" b="1" dirty="0">
                <a:latin typeface="Calibri" charset="0"/>
              </a:rPr>
              <a:t>9 studies, 445 patients (460 renal units)</a:t>
            </a:r>
          </a:p>
          <a:p>
            <a:pPr eaLnBrk="1" hangingPunct="1">
              <a:lnSpc>
                <a:spcPct val="150000"/>
              </a:lnSpc>
              <a:defRPr/>
            </a:pPr>
            <a:r>
              <a:rPr lang="tr-TR" sz="2600" b="1" dirty="0">
                <a:latin typeface="Calibri" charset="0"/>
              </a:rPr>
              <a:t>Mean stone size was 2.5 cm</a:t>
            </a:r>
          </a:p>
          <a:p>
            <a:pPr eaLnBrk="1" hangingPunct="1">
              <a:lnSpc>
                <a:spcPct val="150000"/>
              </a:lnSpc>
              <a:defRPr/>
            </a:pPr>
            <a:r>
              <a:rPr lang="tr-TR" sz="2600" b="1" dirty="0">
                <a:latin typeface="Calibri" charset="0"/>
              </a:rPr>
              <a:t>Mean operative time was 82.5 minutes (28-215) </a:t>
            </a:r>
          </a:p>
          <a:p>
            <a:pPr eaLnBrk="1" hangingPunct="1">
              <a:lnSpc>
                <a:spcPct val="150000"/>
              </a:lnSpc>
              <a:defRPr/>
            </a:pPr>
            <a:r>
              <a:rPr lang="tr-TR" sz="2600" b="1" dirty="0">
                <a:latin typeface="Calibri" charset="0"/>
              </a:rPr>
              <a:t>Mean SFR was 93.7% (77%-96.7%), with an average of 1.6 procedures per patient </a:t>
            </a:r>
          </a:p>
          <a:p>
            <a:pPr>
              <a:lnSpc>
                <a:spcPct val="150000"/>
              </a:lnSpc>
              <a:defRPr/>
            </a:pPr>
            <a:r>
              <a:rPr lang="tr-TR" sz="2600" b="1" dirty="0">
                <a:latin typeface="Calibri" charset="0"/>
              </a:rPr>
              <a:t>95.7 % SFR with stones 2-3 cm </a:t>
            </a:r>
          </a:p>
          <a:p>
            <a:pPr>
              <a:lnSpc>
                <a:spcPct val="150000"/>
              </a:lnSpc>
              <a:defRPr/>
            </a:pPr>
            <a:r>
              <a:rPr lang="tr-TR" sz="2600" b="1" dirty="0">
                <a:latin typeface="Calibri" charset="0"/>
              </a:rPr>
              <a:t>84.6 % in those &gt;3 cm  (p: 0.01) </a:t>
            </a:r>
          </a:p>
          <a:p>
            <a:pPr>
              <a:lnSpc>
                <a:spcPct val="150000"/>
              </a:lnSpc>
              <a:defRPr/>
            </a:pPr>
            <a:r>
              <a:rPr lang="tr-TR" sz="2600" b="1" dirty="0">
                <a:latin typeface="Calibri" charset="0"/>
              </a:rPr>
              <a:t>In experienced hands, f-URS can successfully treat patients with stones &gt; 2 cm with a high SFR and a low complication rate </a:t>
            </a:r>
          </a:p>
          <a:p>
            <a:pPr eaLnBrk="1" hangingPunct="1">
              <a:lnSpc>
                <a:spcPct val="80000"/>
              </a:lnSpc>
              <a:defRPr/>
            </a:pPr>
            <a:endParaRPr lang="tr-TR" sz="2800" dirty="0">
              <a:latin typeface="Calibri" charset="0"/>
            </a:endParaRPr>
          </a:p>
          <a:p>
            <a:pPr eaLnBrk="1" hangingPunct="1">
              <a:defRPr/>
            </a:pPr>
            <a:endParaRPr lang="tr-TR" sz="2800" dirty="0">
              <a:solidFill>
                <a:schemeClr val="hlink"/>
              </a:solidFill>
            </a:endParaRPr>
          </a:p>
        </p:txBody>
      </p:sp>
      <p:sp>
        <p:nvSpPr>
          <p:cNvPr id="34818" name="Rectangle 2">
            <a:extLst>
              <a:ext uri="{FF2B5EF4-FFF2-40B4-BE49-F238E27FC236}">
                <a16:creationId xmlns:a16="http://schemas.microsoft.com/office/drawing/2014/main" id="{4321A66E-C74A-4674-BBCA-86D2139D625E}"/>
              </a:ext>
            </a:extLst>
          </p:cNvPr>
          <p:cNvSpPr>
            <a:spLocks noGrp="1" noChangeArrowheads="1"/>
          </p:cNvSpPr>
          <p:nvPr>
            <p:ph type="title"/>
          </p:nvPr>
        </p:nvSpPr>
        <p:spPr/>
        <p:txBody>
          <a:bodyPr/>
          <a:lstStyle/>
          <a:p>
            <a:pPr eaLnBrk="1" hangingPunct="1"/>
            <a:r>
              <a:rPr lang="tr-TR" altLang="en-US" sz="2400" b="1" dirty="0">
                <a:ea typeface="ＭＳ Ｐゴシック" panose="020B0600070205080204" pitchFamily="34" charset="-128"/>
              </a:rPr>
              <a:t>f-URS for </a:t>
            </a:r>
            <a:r>
              <a:rPr lang="tr-TR" altLang="en-US" sz="2400" dirty="0">
                <a:ea typeface="ＭＳ Ｐゴシック" panose="020B0600070205080204" pitchFamily="34" charset="-128"/>
              </a:rPr>
              <a:t>stones</a:t>
            </a:r>
            <a:r>
              <a:rPr lang="tr-TR" altLang="en-US" sz="2400" b="1" dirty="0">
                <a:ea typeface="ＭＳ Ｐゴシック" panose="020B0600070205080204" pitchFamily="34" charset="-128"/>
              </a:rPr>
              <a:t> &gt;2cm: A systemat</a:t>
            </a:r>
            <a:r>
              <a:rPr lang="en-US" altLang="en-US" sz="2400" b="1" dirty="0" err="1">
                <a:ea typeface="ＭＳ Ｐゴシック" panose="020B0600070205080204" pitchFamily="34" charset="-128"/>
              </a:rPr>
              <a:t>i</a:t>
            </a:r>
            <a:r>
              <a:rPr lang="tr-TR" altLang="en-US" sz="2400" b="1" dirty="0">
                <a:ea typeface="ＭＳ Ｐゴシック" panose="020B0600070205080204" pitchFamily="34" charset="-128"/>
              </a:rPr>
              <a:t>c rev</a:t>
            </a:r>
            <a:r>
              <a:rPr lang="en-US" altLang="en-US" sz="2400" b="1" dirty="0" err="1">
                <a:ea typeface="ＭＳ Ｐゴシック" panose="020B0600070205080204" pitchFamily="34" charset="-128"/>
              </a:rPr>
              <a:t>i</a:t>
            </a:r>
            <a:r>
              <a:rPr lang="tr-TR" altLang="en-US" sz="2400" b="1" dirty="0">
                <a:ea typeface="ＭＳ Ｐゴシック" panose="020B0600070205080204" pitchFamily="34" charset="-128"/>
              </a:rPr>
              <a:t>ew and meta-analys</a:t>
            </a:r>
            <a:r>
              <a:rPr lang="en-US" altLang="en-US" sz="2400" b="1" dirty="0" err="1">
                <a:ea typeface="ＭＳ Ｐゴシック" panose="020B0600070205080204" pitchFamily="34" charset="-128"/>
              </a:rPr>
              <a:t>i</a:t>
            </a:r>
            <a:r>
              <a:rPr lang="tr-TR" altLang="en-US" sz="2400" b="1" dirty="0">
                <a:ea typeface="ＭＳ Ｐゴシック" panose="020B0600070205080204" pitchFamily="34" charset="-128"/>
              </a:rPr>
              <a:t>s  </a:t>
            </a:r>
            <a:br>
              <a:rPr lang="en-US" altLang="en-US" sz="2400" b="1" dirty="0">
                <a:ea typeface="ＭＳ Ｐゴシック" panose="020B0600070205080204" pitchFamily="34" charset="-128"/>
              </a:rPr>
            </a:br>
            <a:r>
              <a:rPr lang="tr-TR" altLang="en-US" sz="2000" dirty="0">
                <a:ea typeface="ＭＳ Ｐゴシック" panose="020B0600070205080204" pitchFamily="34" charset="-128"/>
              </a:rPr>
              <a:t>Aboumarzouk OM et.al.; J. Endourol:, 2012</a:t>
            </a:r>
            <a:endParaRPr lang="tr-TR" altLang="en-US" sz="2400" dirty="0">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46" y="204324"/>
            <a:ext cx="8381260" cy="1054394"/>
          </a:xfrm>
        </p:spPr>
        <p:txBody>
          <a:bodyPr>
            <a:normAutofit/>
          </a:bodyPr>
          <a:lstStyle/>
          <a:p>
            <a:r>
              <a:rPr lang="en-GB" dirty="0"/>
              <a:t>              3cm stone CT Dec 13</a:t>
            </a:r>
          </a:p>
        </p:txBody>
      </p:sp>
      <p:sp>
        <p:nvSpPr>
          <p:cNvPr id="3" name="Content Placeholder 2"/>
          <p:cNvSpPr>
            <a:spLocks noGrp="1"/>
          </p:cNvSpPr>
          <p:nvPr>
            <p:ph idx="1"/>
          </p:nvPr>
        </p:nvSpPr>
        <p:spPr/>
        <p:txBody>
          <a:bodyPr/>
          <a:lstStyle/>
          <a:p>
            <a:endParaRPr lang="en-GB" dirty="0"/>
          </a:p>
        </p:txBody>
      </p:sp>
      <p:pic>
        <p:nvPicPr>
          <p:cNvPr id="6146" name="Picture 2" descr="Z:\a SAH\A H\Interesting urology  images\Large stones\1733806 no nale large 3c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46811"/>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a SAH\A H\Interesting urology  images\Large stones\1733806 no nale large 3cm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637980"/>
            <a:ext cx="5137562" cy="504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239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1</a:t>
            </a:r>
            <a:r>
              <a:rPr lang="en-GB" baseline="30000" dirty="0"/>
              <a:t>st</a:t>
            </a:r>
            <a:r>
              <a:rPr lang="en-GB" dirty="0"/>
              <a:t> stage</a:t>
            </a:r>
          </a:p>
        </p:txBody>
      </p:sp>
      <p:sp>
        <p:nvSpPr>
          <p:cNvPr id="3" name="Content Placeholder 2"/>
          <p:cNvSpPr>
            <a:spLocks noGrp="1"/>
          </p:cNvSpPr>
          <p:nvPr>
            <p:ph idx="1"/>
          </p:nvPr>
        </p:nvSpPr>
        <p:spPr/>
        <p:txBody>
          <a:bodyPr/>
          <a:lstStyle/>
          <a:p>
            <a:endParaRPr lang="en-GB" dirty="0"/>
          </a:p>
        </p:txBody>
      </p:sp>
      <p:pic>
        <p:nvPicPr>
          <p:cNvPr id="7170" name="Picture 2" descr="Z:\a SAH\A H\Interesting urology  images\Large stones\1733806 no nale large 3cm 1 in 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5" y="2808312"/>
            <a:ext cx="4463811" cy="40496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Z:\a SAH\A H\Interesting urology  images\Large stones\1733806 no nale large 3cm 1 in 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 y="24154"/>
            <a:ext cx="4527550" cy="41075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a SAH\A H\Interesting urology  images\Large stones\1733806 no nale large 3cm 1 in o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944" y="1435842"/>
            <a:ext cx="4527552" cy="410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246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7C83-D1AD-4C4C-8ACD-C051B02285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139931-C1D8-3046-BD61-C65174CD72D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B7C348A-B9C2-0347-9274-2490C1ED6275}"/>
              </a:ext>
            </a:extLst>
          </p:cNvPr>
          <p:cNvSpPr>
            <a:spLocks noGrp="1"/>
          </p:cNvSpPr>
          <p:nvPr>
            <p:ph type="ftr" sz="quarter" idx="11"/>
          </p:nvPr>
        </p:nvSpPr>
        <p:spPr/>
        <p:txBody>
          <a:bodyPr/>
          <a:lstStyle/>
          <a:p>
            <a:pPr>
              <a:defRPr/>
            </a:pPr>
            <a:r>
              <a:rPr lang="en-US"/>
              <a:t>Samih Al-Hayek</a:t>
            </a:r>
            <a:endParaRPr lang="en-US" dirty="0"/>
          </a:p>
        </p:txBody>
      </p:sp>
      <p:pic>
        <p:nvPicPr>
          <p:cNvPr id="5" name="Picture 4">
            <a:extLst>
              <a:ext uri="{FF2B5EF4-FFF2-40B4-BE49-F238E27FC236}">
                <a16:creationId xmlns:a16="http://schemas.microsoft.com/office/drawing/2014/main" id="{95778B9A-6D80-364D-91FD-0F4A2EA4CA47}"/>
              </a:ext>
            </a:extLst>
          </p:cNvPr>
          <p:cNvPicPr>
            <a:picLocks noChangeAspect="1"/>
          </p:cNvPicPr>
          <p:nvPr/>
        </p:nvPicPr>
        <p:blipFill>
          <a:blip r:embed="rId2"/>
          <a:stretch>
            <a:fillRect/>
          </a:stretch>
        </p:blipFill>
        <p:spPr>
          <a:xfrm>
            <a:off x="25890" y="1010193"/>
            <a:ext cx="5516637" cy="5795506"/>
          </a:xfrm>
          <a:prstGeom prst="rect">
            <a:avLst/>
          </a:prstGeom>
        </p:spPr>
      </p:pic>
      <p:pic>
        <p:nvPicPr>
          <p:cNvPr id="6" name="Picture 5">
            <a:extLst>
              <a:ext uri="{FF2B5EF4-FFF2-40B4-BE49-F238E27FC236}">
                <a16:creationId xmlns:a16="http://schemas.microsoft.com/office/drawing/2014/main" id="{0425165A-DC56-2545-8AFD-DB7AEBF29255}"/>
              </a:ext>
            </a:extLst>
          </p:cNvPr>
          <p:cNvPicPr>
            <a:picLocks noChangeAspect="1"/>
          </p:cNvPicPr>
          <p:nvPr/>
        </p:nvPicPr>
        <p:blipFill>
          <a:blip r:embed="rId3"/>
          <a:stretch>
            <a:fillRect/>
          </a:stretch>
        </p:blipFill>
        <p:spPr>
          <a:xfrm>
            <a:off x="5105400" y="990599"/>
            <a:ext cx="4038600" cy="5795505"/>
          </a:xfrm>
          <a:prstGeom prst="rect">
            <a:avLst/>
          </a:prstGeom>
        </p:spPr>
      </p:pic>
    </p:spTree>
    <p:extLst>
      <p:ext uri="{BB962C8B-B14F-4D97-AF65-F5344CB8AC3E}">
        <p14:creationId xmlns:p14="http://schemas.microsoft.com/office/powerpoint/2010/main" val="1492593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9C17C35B-25C5-4453-A189-5A473203EC2B}"/>
              </a:ext>
            </a:extLst>
          </p:cNvPr>
          <p:cNvSpPr>
            <a:spLocks/>
          </p:cNvSpPr>
          <p:nvPr/>
        </p:nvSpPr>
        <p:spPr bwMode="auto">
          <a:xfrm>
            <a:off x="0" y="1295400"/>
            <a:ext cx="9144000" cy="556260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1pPr>
            <a:lvl2pPr marL="37931725" indent="-37474525"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2pPr>
            <a:lvl3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3pPr>
            <a:lvl4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4pPr>
            <a:lvl5pPr eaLnBrk="0" hangingPunct="0">
              <a:defRPr sz="2400">
                <a:solidFill>
                  <a:srgbClr val="000000"/>
                </a:solidFill>
                <a:latin typeface="Arial" panose="020B0604020202020204" pitchFamily="34" charset="0"/>
                <a:ea typeface="ヒラギノ角ゴ ProN W3" charset="-128"/>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ea typeface="ヒラギノ角ゴ ProN W3" charset="-128"/>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ヒラギノ角ゴ ProN W3" charset="-128"/>
              <a:cs typeface="+mn-cs"/>
              <a:sym typeface="Arial" panose="020B0604020202020204" pitchFamily="34" charset="0"/>
            </a:endParaRPr>
          </a:p>
        </p:txBody>
      </p:sp>
      <p:sp>
        <p:nvSpPr>
          <p:cNvPr id="17411" name="Rectangle 3">
            <a:extLst>
              <a:ext uri="{FF2B5EF4-FFF2-40B4-BE49-F238E27FC236}">
                <a16:creationId xmlns:a16="http://schemas.microsoft.com/office/drawing/2014/main" id="{DD69DC3A-C727-43CF-AA05-7D619DF95A12}"/>
              </a:ext>
            </a:extLst>
          </p:cNvPr>
          <p:cNvSpPr>
            <a:spLocks noGrp="1" noChangeArrowheads="1"/>
          </p:cNvSpPr>
          <p:nvPr>
            <p:ph type="title"/>
          </p:nvPr>
        </p:nvSpPr>
        <p:spPr>
          <a:xfrm>
            <a:off x="152400" y="0"/>
            <a:ext cx="6553200" cy="850900"/>
          </a:xfrm>
        </p:spPr>
        <p:txBody>
          <a:bodyPr rIns="132080"/>
          <a:lstStyle/>
          <a:p>
            <a:pPr eaLnBrk="1" hangingPunct="1"/>
            <a:r>
              <a:rPr lang="en-US" altLang="en-US" dirty="0">
                <a:solidFill>
                  <a:srgbClr val="FFFF00"/>
                </a:solidFill>
                <a:ea typeface="ＭＳ Ｐゴシック" panose="020B0600070205080204" pitchFamily="34" charset="-128"/>
              </a:rPr>
              <a:t>INDICATIONS IN DIFFICULT ACCESS</a:t>
            </a:r>
          </a:p>
        </p:txBody>
      </p:sp>
      <p:pic>
        <p:nvPicPr>
          <p:cNvPr id="10244" name="Picture 4">
            <a:extLst>
              <a:ext uri="{FF2B5EF4-FFF2-40B4-BE49-F238E27FC236}">
                <a16:creationId xmlns:a16="http://schemas.microsoft.com/office/drawing/2014/main" id="{D92216B4-DD56-49CD-A649-77480C04E189}"/>
              </a:ext>
            </a:extLst>
          </p:cNvPr>
          <p:cNvPicPr>
            <a:picLocks noChangeArrowheads="1"/>
          </p:cNvPicPr>
          <p:nvPr/>
        </p:nvPicPr>
        <p:blipFill>
          <a:blip r:embed="rId2" cstate="print">
            <a:extLst>
              <a:ext uri="{28A0092B-C50C-407E-A947-70E740481C1C}">
                <a14:useLocalDpi xmlns:a14="http://schemas.microsoft.com/office/drawing/2010/main" val="0"/>
              </a:ext>
            </a:extLst>
          </a:blip>
          <a:srcRect t="1901"/>
          <a:stretch>
            <a:fillRect/>
          </a:stretch>
        </p:blipFill>
        <p:spPr bwMode="auto">
          <a:xfrm>
            <a:off x="323850" y="820738"/>
            <a:ext cx="3887788"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extLst>
              <a:ext uri="{FF2B5EF4-FFF2-40B4-BE49-F238E27FC236}">
                <a16:creationId xmlns:a16="http://schemas.microsoft.com/office/drawing/2014/main" id="{E23FD02F-3DA4-406C-AAE8-6A8C951BA948}"/>
              </a:ext>
            </a:extLst>
          </p:cNvPr>
          <p:cNvPicPr>
            <a:picLocks noChangeArrowheads="1"/>
          </p:cNvPicPr>
          <p:nvPr/>
        </p:nvPicPr>
        <p:blipFill>
          <a:blip r:embed="rId3" cstate="print">
            <a:extLst>
              <a:ext uri="{28A0092B-C50C-407E-A947-70E740481C1C}">
                <a14:useLocalDpi xmlns:a14="http://schemas.microsoft.com/office/drawing/2010/main" val="0"/>
              </a:ext>
            </a:extLst>
          </a:blip>
          <a:srcRect t="1685"/>
          <a:stretch>
            <a:fillRect/>
          </a:stretch>
        </p:blipFill>
        <p:spPr bwMode="auto">
          <a:xfrm>
            <a:off x="827088" y="1260475"/>
            <a:ext cx="410527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id="{29D4AF46-1907-403D-9734-3AFD7DEA60D7}"/>
              </a:ext>
            </a:extLst>
          </p:cNvPr>
          <p:cNvPicPr>
            <a:picLocks noChangeArrowheads="1"/>
          </p:cNvPicPr>
          <p:nvPr/>
        </p:nvPicPr>
        <p:blipFill>
          <a:blip r:embed="rId4">
            <a:extLst>
              <a:ext uri="{28A0092B-C50C-407E-A947-70E740481C1C}">
                <a14:useLocalDpi xmlns:a14="http://schemas.microsoft.com/office/drawing/2010/main" val="0"/>
              </a:ext>
            </a:extLst>
          </a:blip>
          <a:srcRect t="1543"/>
          <a:stretch>
            <a:fillRect/>
          </a:stretch>
        </p:blipFill>
        <p:spPr bwMode="auto">
          <a:xfrm>
            <a:off x="1403350" y="1687513"/>
            <a:ext cx="4248150"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id="{012AAD43-0E52-484A-8E4E-C9B75037607D}"/>
              </a:ext>
            </a:extLst>
          </p:cNvPr>
          <p:cNvPicPr>
            <a:picLocks noChangeArrowheads="1"/>
          </p:cNvPicPr>
          <p:nvPr/>
        </p:nvPicPr>
        <p:blipFill>
          <a:blip r:embed="rId5">
            <a:extLst>
              <a:ext uri="{28A0092B-C50C-407E-A947-70E740481C1C}">
                <a14:useLocalDpi xmlns:a14="http://schemas.microsoft.com/office/drawing/2010/main" val="0"/>
              </a:ext>
            </a:extLst>
          </a:blip>
          <a:srcRect t="1857"/>
          <a:stretch>
            <a:fillRect/>
          </a:stretch>
        </p:blipFill>
        <p:spPr bwMode="auto">
          <a:xfrm>
            <a:off x="2195513" y="2136775"/>
            <a:ext cx="4537075"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a:extLst>
              <a:ext uri="{FF2B5EF4-FFF2-40B4-BE49-F238E27FC236}">
                <a16:creationId xmlns:a16="http://schemas.microsoft.com/office/drawing/2014/main" id="{6CA462C8-4405-44DB-A0D2-FD7C4F27D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85" y="1697012"/>
            <a:ext cx="8524875" cy="77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2339" name="Picture 18">
            <a:extLst>
              <a:ext uri="{FF2B5EF4-FFF2-40B4-BE49-F238E27FC236}">
                <a16:creationId xmlns:a16="http://schemas.microsoft.com/office/drawing/2014/main" id="{6EDF4FD2-DD84-4164-A5F9-32CABF8DDA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5181600"/>
            <a:ext cx="28194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Rectangle 9">
            <a:extLst>
              <a:ext uri="{FF2B5EF4-FFF2-40B4-BE49-F238E27FC236}">
                <a16:creationId xmlns:a16="http://schemas.microsoft.com/office/drawing/2014/main" id="{F4A691D4-84A5-40B8-87D1-79574C2C1DE7}"/>
              </a:ext>
            </a:extLst>
          </p:cNvPr>
          <p:cNvSpPr>
            <a:spLocks noChangeArrowheads="1"/>
          </p:cNvSpPr>
          <p:nvPr/>
        </p:nvSpPr>
        <p:spPr bwMode="auto">
          <a:xfrm>
            <a:off x="304800" y="2514600"/>
            <a:ext cx="6477000" cy="1323975"/>
          </a:xfrm>
          <a:prstGeom prst="rect">
            <a:avLst/>
          </a:prstGeom>
          <a:solidFill>
            <a:schemeClr val="bg1"/>
          </a:solidFill>
          <a:ln w="22225">
            <a:solidFill>
              <a:schemeClr val="tx1"/>
            </a:solidFill>
            <a:miter lim="800000"/>
            <a:headEnd/>
            <a:tailEnd/>
          </a:ln>
        </p:spPr>
        <p:txBody>
          <a:bodyPr>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spcBef>
                <a:spcPct val="0"/>
              </a:spcBef>
              <a:buClrTx/>
              <a:buSzTx/>
              <a:buFont typeface="Wingdings" panose="05000000000000000000" pitchFamily="2" charset="2"/>
              <a:buChar char="Ø"/>
            </a:pPr>
            <a:r>
              <a:rPr lang="ro-RO" altLang="en-US" sz="2000" b="1">
                <a:latin typeface="Arial" panose="020B0604020202020204" pitchFamily="34" charset="0"/>
              </a:rPr>
              <a:t>Very large (&gt;15 mm) impacted stones in the </a:t>
            </a:r>
            <a:r>
              <a:rPr lang="en-US" altLang="en-US" sz="2000" b="1">
                <a:latin typeface="Arial" panose="020B0604020202020204" pitchFamily="34" charset="0"/>
              </a:rPr>
              <a:t>	</a:t>
            </a:r>
            <a:r>
              <a:rPr lang="ro-RO" altLang="en-US" sz="2000" b="1">
                <a:latin typeface="Arial" panose="020B0604020202020204" pitchFamily="34" charset="0"/>
              </a:rPr>
              <a:t>proximal ureter</a:t>
            </a:r>
          </a:p>
          <a:p>
            <a:pPr>
              <a:spcBef>
                <a:spcPct val="0"/>
              </a:spcBef>
              <a:buClrTx/>
              <a:buSzTx/>
              <a:buFont typeface="Wingdings" panose="05000000000000000000" pitchFamily="2" charset="2"/>
              <a:buChar char="Ø"/>
            </a:pPr>
            <a:r>
              <a:rPr lang="ro-RO" altLang="en-US" sz="2000" b="1">
                <a:latin typeface="Arial" panose="020B0604020202020204" pitchFamily="34" charset="0"/>
              </a:rPr>
              <a:t>When the ureter is nor amendable to retrograde </a:t>
            </a:r>
            <a:r>
              <a:rPr lang="en-US" altLang="en-US" sz="2000" b="1">
                <a:latin typeface="Arial" panose="020B0604020202020204" pitchFamily="34" charset="0"/>
              </a:rPr>
              <a:t>	</a:t>
            </a:r>
            <a:r>
              <a:rPr lang="ro-RO" altLang="en-US" sz="2000" b="1">
                <a:latin typeface="Arial" panose="020B0604020202020204" pitchFamily="34" charset="0"/>
              </a:rPr>
              <a:t>manipulation</a:t>
            </a:r>
            <a:endParaRPr lang="en-US" altLang="en-US" sz="2000" b="1">
              <a:latin typeface="Arial" panose="020B0604020202020204" pitchFamily="34" charset="0"/>
            </a:endParaRPr>
          </a:p>
        </p:txBody>
      </p:sp>
      <p:sp>
        <p:nvSpPr>
          <p:cNvPr id="142342" name="AutoShape 13">
            <a:extLst>
              <a:ext uri="{FF2B5EF4-FFF2-40B4-BE49-F238E27FC236}">
                <a16:creationId xmlns:a16="http://schemas.microsoft.com/office/drawing/2014/main" id="{06289097-8B73-47E6-A4CE-B62418276D53}"/>
              </a:ext>
            </a:extLst>
          </p:cNvPr>
          <p:cNvSpPr>
            <a:spLocks noChangeArrowheads="1"/>
          </p:cNvSpPr>
          <p:nvPr/>
        </p:nvSpPr>
        <p:spPr bwMode="auto">
          <a:xfrm rot="-2433445" flipH="1" flipV="1">
            <a:off x="5673725" y="4316413"/>
            <a:ext cx="1316038" cy="609600"/>
          </a:xfrm>
          <a:prstGeom prst="curvedDownArrow">
            <a:avLst>
              <a:gd name="adj1" fmla="val 33132"/>
              <a:gd name="adj2" fmla="val 6627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0"/>
              </a:spcBef>
              <a:buClrTx/>
              <a:buSzTx/>
              <a:buFontTx/>
              <a:buNone/>
            </a:pPr>
            <a:endParaRPr lang="ro-RO" altLang="en-US" sz="1800">
              <a:latin typeface="Arial" panose="020B0604020202020204" pitchFamily="34" charset="0"/>
            </a:endParaRPr>
          </a:p>
        </p:txBody>
      </p:sp>
      <p:sp>
        <p:nvSpPr>
          <p:cNvPr id="142343" name="Rectangle 1">
            <a:extLst>
              <a:ext uri="{FF2B5EF4-FFF2-40B4-BE49-F238E27FC236}">
                <a16:creationId xmlns:a16="http://schemas.microsoft.com/office/drawing/2014/main" id="{F3D25C63-E0E4-4BDE-9E71-9DCE1A94D072}"/>
              </a:ext>
            </a:extLst>
          </p:cNvPr>
          <p:cNvSpPr>
            <a:spLocks noChangeArrowheads="1"/>
          </p:cNvSpPr>
          <p:nvPr/>
        </p:nvSpPr>
        <p:spPr bwMode="auto">
          <a:xfrm>
            <a:off x="2971800" y="4376738"/>
            <a:ext cx="2882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0"/>
              </a:spcBef>
              <a:buClrTx/>
              <a:buSzTx/>
              <a:buFontTx/>
              <a:buNone/>
            </a:pPr>
            <a:r>
              <a:rPr lang="ro-RO" altLang="en-US" sz="2800" b="1">
                <a:latin typeface="Arial" panose="020B0604020202020204" pitchFamily="34" charset="0"/>
              </a:rPr>
              <a:t>SFR of 85-100%</a:t>
            </a:r>
            <a:endParaRPr lang="ro-RO" altLang="en-US" sz="2800">
              <a:latin typeface="Arial" panose="020B0604020202020204" pitchFamily="34" charset="0"/>
            </a:endParaRPr>
          </a:p>
        </p:txBody>
      </p:sp>
      <p:graphicFrame>
        <p:nvGraphicFramePr>
          <p:cNvPr id="142344" name="Object 1">
            <a:extLst>
              <a:ext uri="{FF2B5EF4-FFF2-40B4-BE49-F238E27FC236}">
                <a16:creationId xmlns:a16="http://schemas.microsoft.com/office/drawing/2014/main" id="{7361604C-B528-4B9B-AD57-EDE79222CC50}"/>
              </a:ext>
            </a:extLst>
          </p:cNvPr>
          <p:cNvGraphicFramePr>
            <a:graphicFrameLocks noChangeAspect="1"/>
          </p:cNvGraphicFramePr>
          <p:nvPr/>
        </p:nvGraphicFramePr>
        <p:xfrm>
          <a:off x="620713" y="4175125"/>
          <a:ext cx="1817687" cy="2019300"/>
        </p:xfrm>
        <a:graphic>
          <a:graphicData uri="http://schemas.openxmlformats.org/presentationml/2006/ole">
            <mc:AlternateContent xmlns:mc="http://schemas.openxmlformats.org/markup-compatibility/2006">
              <mc:Choice xmlns:v="urn:schemas-microsoft-com:vml" Requires="v">
                <p:oleObj spid="_x0000_s1033" name="CorelDRAW" r:id="rId6" imgW="4180063" imgH="3374384" progId="CorelDraw.Graphic.13">
                  <p:embed/>
                </p:oleObj>
              </mc:Choice>
              <mc:Fallback>
                <p:oleObj name="CorelDRAW" r:id="rId6" imgW="4180063" imgH="3374384" progId="CorelDraw.Graphic.13">
                  <p:embed/>
                  <p:pic>
                    <p:nvPicPr>
                      <p:cNvPr id="142344" name="Object 1">
                        <a:extLst>
                          <a:ext uri="{FF2B5EF4-FFF2-40B4-BE49-F238E27FC236}">
                            <a16:creationId xmlns:a16="http://schemas.microsoft.com/office/drawing/2014/main" id="{7361604C-B528-4B9B-AD57-EDE79222CC50}"/>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l="22636" t="4845" r="11736" b="4845"/>
                      <a:stretch>
                        <a:fillRect/>
                      </a:stretch>
                    </p:blipFill>
                    <p:spPr bwMode="auto">
                      <a:xfrm>
                        <a:off x="620713" y="4175125"/>
                        <a:ext cx="1817687" cy="201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45" name="TextBox 9">
            <a:extLst>
              <a:ext uri="{FF2B5EF4-FFF2-40B4-BE49-F238E27FC236}">
                <a16:creationId xmlns:a16="http://schemas.microsoft.com/office/drawing/2014/main" id="{1629FBA0-37F5-4317-A5E7-059E062AAA74}"/>
              </a:ext>
            </a:extLst>
          </p:cNvPr>
          <p:cNvSpPr txBox="1">
            <a:spLocks noChangeArrowheads="1"/>
          </p:cNvSpPr>
          <p:nvPr/>
        </p:nvSpPr>
        <p:spPr bwMode="auto">
          <a:xfrm>
            <a:off x="712788" y="6248400"/>
            <a:ext cx="1573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400" b="1">
                <a:solidFill>
                  <a:srgbClr val="35EBB3"/>
                </a:solidFill>
                <a:latin typeface="Arial" panose="020B0604020202020204" pitchFamily="34" charset="0"/>
              </a:rPr>
              <a:t>P.Geavlete, 2013</a:t>
            </a:r>
          </a:p>
        </p:txBody>
      </p:sp>
      <p:pic>
        <p:nvPicPr>
          <p:cNvPr id="142346" name="Picture 12">
            <a:extLst>
              <a:ext uri="{FF2B5EF4-FFF2-40B4-BE49-F238E27FC236}">
                <a16:creationId xmlns:a16="http://schemas.microsoft.com/office/drawing/2014/main" id="{D5E98245-3033-4546-A863-35DD3D1BFA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525" t="12500" r="41435" b="7292"/>
          <a:stretch>
            <a:fillRect/>
          </a:stretch>
        </p:blipFill>
        <p:spPr bwMode="auto">
          <a:xfrm>
            <a:off x="7097713" y="3810000"/>
            <a:ext cx="2046287"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537DBCC3-6536-4390-8CF8-BFE5CB968AE5}"/>
              </a:ext>
            </a:extLst>
          </p:cNvPr>
          <p:cNvSpPr>
            <a:spLocks noGrp="1"/>
          </p:cNvSpPr>
          <p:nvPr>
            <p:ph type="title"/>
          </p:nvPr>
        </p:nvSpPr>
        <p:spPr/>
        <p:txBody>
          <a:bodyPr/>
          <a:lstStyle/>
          <a:p>
            <a:r>
              <a:rPr lang="en-US" dirty="0"/>
              <a:t>ANTEGRADE FLEXIBLE URETEROSCOPY</a:t>
            </a:r>
          </a:p>
        </p:txBody>
      </p:sp>
      <p:sp>
        <p:nvSpPr>
          <p:cNvPr id="3" name="Content Placeholder 2">
            <a:extLst>
              <a:ext uri="{FF2B5EF4-FFF2-40B4-BE49-F238E27FC236}">
                <a16:creationId xmlns:a16="http://schemas.microsoft.com/office/drawing/2014/main" id="{58EA5CE4-5067-4B43-A802-1A9F6EF0F02A}"/>
              </a:ext>
            </a:extLst>
          </p:cNvPr>
          <p:cNvSpPr>
            <a:spLocks noGrp="1"/>
          </p:cNvSpPr>
          <p:nvPr>
            <p:ph idx="1"/>
          </p:nvPr>
        </p:nvSpPr>
        <p:spPr/>
        <p:txBody>
          <a:bodyPr/>
          <a:lstStyle/>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a:extLst>
              <a:ext uri="{FF2B5EF4-FFF2-40B4-BE49-F238E27FC236}">
                <a16:creationId xmlns:a16="http://schemas.microsoft.com/office/drawing/2014/main" id="{D34802E5-E4B3-4D9D-9928-4BFF406C04EF}"/>
              </a:ext>
            </a:extLst>
          </p:cNvPr>
          <p:cNvSpPr>
            <a:spLocks noGrp="1"/>
          </p:cNvSpPr>
          <p:nvPr>
            <p:ph type="title" idx="4294967295"/>
          </p:nvPr>
        </p:nvSpPr>
        <p:spPr>
          <a:xfrm>
            <a:off x="457200" y="392113"/>
            <a:ext cx="8229600" cy="674687"/>
          </a:xfrm>
        </p:spPr>
        <p:txBody>
          <a:bodyPr>
            <a:normAutofit/>
          </a:bodyPr>
          <a:lstStyle/>
          <a:p>
            <a:pPr eaLnBrk="1" hangingPunct="1">
              <a:defRPr/>
            </a:pPr>
            <a:endParaRPr lang="tr-TR" sz="3200" b="1" dirty="0">
              <a:solidFill>
                <a:schemeClr val="hlink"/>
              </a:solidFill>
              <a:ea typeface="+mj-ea"/>
            </a:endParaRPr>
          </a:p>
        </p:txBody>
      </p:sp>
      <p:pic>
        <p:nvPicPr>
          <p:cNvPr id="36866" name="Picture 2">
            <a:extLst>
              <a:ext uri="{FF2B5EF4-FFF2-40B4-BE49-F238E27FC236}">
                <a16:creationId xmlns:a16="http://schemas.microsoft.com/office/drawing/2014/main" id="{3734701C-6913-4882-8790-1A34B812B57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381000"/>
            <a:ext cx="8153400" cy="2819400"/>
          </a:xfrm>
        </p:spPr>
      </p:pic>
      <p:pic>
        <p:nvPicPr>
          <p:cNvPr id="36867" name="Picture 2">
            <a:extLst>
              <a:ext uri="{FF2B5EF4-FFF2-40B4-BE49-F238E27FC236}">
                <a16:creationId xmlns:a16="http://schemas.microsoft.com/office/drawing/2014/main" id="{EC853978-33A7-40E1-8B62-B0DB2E32A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81400"/>
            <a:ext cx="81534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Dikdörtgen">
            <a:extLst>
              <a:ext uri="{FF2B5EF4-FFF2-40B4-BE49-F238E27FC236}">
                <a16:creationId xmlns:a16="http://schemas.microsoft.com/office/drawing/2014/main" id="{0DAD2F6C-F790-49E0-AF31-7343D9D1E9B7}"/>
              </a:ext>
            </a:extLst>
          </p:cNvPr>
          <p:cNvSpPr/>
          <p:nvPr/>
        </p:nvSpPr>
        <p:spPr>
          <a:xfrm>
            <a:off x="4267200" y="6324600"/>
            <a:ext cx="4267200" cy="461963"/>
          </a:xfrm>
          <a:prstGeom prst="rect">
            <a:avLst/>
          </a:prstGeom>
        </p:spPr>
        <p:txBody>
          <a:bodyPr>
            <a:spAutoFit/>
          </a:bodyPr>
          <a:lstStyle/>
          <a:p>
            <a:pPr algn="ctr">
              <a:defRPr/>
            </a:pPr>
            <a:r>
              <a:rPr lang="it-IT" sz="2400" b="1" dirty="0">
                <a:effectLst>
                  <a:outerShdw blurRad="38100" dist="38100" dir="2700000" algn="tl">
                    <a:srgbClr val="000000">
                      <a:alpha val="43137"/>
                    </a:srgbClr>
                  </a:outerShdw>
                </a:effectLst>
                <a:latin typeface="Arial" charset="0"/>
                <a:ea typeface="+mn-ea"/>
              </a:rPr>
              <a:t>EAU </a:t>
            </a:r>
            <a:r>
              <a:rPr lang="tr-TR" sz="2400" b="1" dirty="0">
                <a:effectLst>
                  <a:outerShdw blurRad="38100" dist="38100" dir="2700000" algn="tl">
                    <a:srgbClr val="000000">
                      <a:alpha val="43137"/>
                    </a:srgbClr>
                  </a:outerShdw>
                </a:effectLst>
                <a:latin typeface="Arial" charset="0"/>
                <a:ea typeface="+mn-ea"/>
              </a:rPr>
              <a:t>G</a:t>
            </a:r>
            <a:r>
              <a:rPr lang="it-IT" sz="2400" b="1" dirty="0">
                <a:effectLst>
                  <a:outerShdw blurRad="38100" dist="38100" dir="2700000" algn="tl">
                    <a:srgbClr val="000000">
                      <a:alpha val="43137"/>
                    </a:srgbClr>
                  </a:outerShdw>
                </a:effectLst>
                <a:latin typeface="Arial" charset="0"/>
                <a:ea typeface="+mn-ea"/>
              </a:rPr>
              <a:t>uidelines </a:t>
            </a:r>
            <a:r>
              <a:rPr lang="it-IT" sz="2400" b="1" u="sng" dirty="0">
                <a:effectLst>
                  <a:outerShdw blurRad="38100" dist="38100" dir="2700000" algn="tl">
                    <a:srgbClr val="000000">
                      <a:alpha val="43137"/>
                    </a:srgbClr>
                  </a:outerShdw>
                </a:effectLst>
                <a:latin typeface="Arial" charset="0"/>
                <a:ea typeface="+mn-ea"/>
              </a:rPr>
              <a:t>201</a:t>
            </a:r>
            <a:r>
              <a:rPr lang="tr-TR" sz="2400" b="1" u="sng" dirty="0">
                <a:effectLst>
                  <a:outerShdw blurRad="38100" dist="38100" dir="2700000" algn="tl">
                    <a:srgbClr val="000000">
                      <a:alpha val="43137"/>
                    </a:srgbClr>
                  </a:outerShdw>
                </a:effectLst>
                <a:latin typeface="Arial" charset="0"/>
                <a:ea typeface="+mn-ea"/>
              </a:rPr>
              <a:t>0</a:t>
            </a:r>
            <a:endParaRPr lang="it-IT" sz="2400" b="1" u="sng" dirty="0">
              <a:effectLst>
                <a:outerShdw blurRad="38100" dist="38100" dir="2700000" algn="tl">
                  <a:srgbClr val="000000">
                    <a:alpha val="43137"/>
                  </a:srgbClr>
                </a:outerShdw>
              </a:effectLst>
              <a:latin typeface="Arial" charset="0"/>
              <a:ea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B56470-804F-46A3-AF43-463A8362BB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54452" y="1916832"/>
            <a:ext cx="8996938" cy="3384376"/>
          </a:xfrm>
        </p:spPr>
      </p:pic>
      <p:sp>
        <p:nvSpPr>
          <p:cNvPr id="37890" name="1 Başlık">
            <a:extLst>
              <a:ext uri="{FF2B5EF4-FFF2-40B4-BE49-F238E27FC236}">
                <a16:creationId xmlns:a16="http://schemas.microsoft.com/office/drawing/2014/main" id="{8B12094A-3E28-4E93-9A57-4AAD9F1E39EC}"/>
              </a:ext>
            </a:extLst>
          </p:cNvPr>
          <p:cNvSpPr>
            <a:spLocks noGrp="1"/>
          </p:cNvSpPr>
          <p:nvPr>
            <p:ph type="title"/>
          </p:nvPr>
        </p:nvSpPr>
        <p:spPr/>
        <p:txBody>
          <a:bodyPr/>
          <a:lstStyle/>
          <a:p>
            <a:pPr eaLnBrk="1" hangingPunct="1">
              <a:defRPr/>
            </a:pPr>
            <a:r>
              <a:rPr lang="en-US" sz="3600" b="1" dirty="0" err="1">
                <a:solidFill>
                  <a:srgbClr val="FFFF00"/>
                </a:solidFill>
                <a:ea typeface="+mj-ea"/>
              </a:rPr>
              <a:t>Urs</a:t>
            </a:r>
            <a:r>
              <a:rPr lang="en-US" sz="3600" b="1" dirty="0">
                <a:solidFill>
                  <a:srgbClr val="FFFF00"/>
                </a:solidFill>
                <a:ea typeface="+mj-ea"/>
              </a:rPr>
              <a:t> IN &gt;1.5CM STONES</a:t>
            </a:r>
            <a:endParaRPr lang="tr-TR" sz="3600" b="1" dirty="0">
              <a:solidFill>
                <a:srgbClr val="FFFF00"/>
              </a:solidFill>
              <a:ea typeface="+mj-ea"/>
            </a:endParaRPr>
          </a:p>
        </p:txBody>
      </p:sp>
      <p:sp>
        <p:nvSpPr>
          <p:cNvPr id="5" name="4 Dikdörtgen">
            <a:extLst>
              <a:ext uri="{FF2B5EF4-FFF2-40B4-BE49-F238E27FC236}">
                <a16:creationId xmlns:a16="http://schemas.microsoft.com/office/drawing/2014/main" id="{06059DEA-6478-422F-BC2B-6426903E4411}"/>
              </a:ext>
            </a:extLst>
          </p:cNvPr>
          <p:cNvSpPr/>
          <p:nvPr/>
        </p:nvSpPr>
        <p:spPr>
          <a:xfrm>
            <a:off x="4572000" y="6199188"/>
            <a:ext cx="3886200" cy="461962"/>
          </a:xfrm>
          <a:prstGeom prst="rect">
            <a:avLst/>
          </a:prstGeom>
        </p:spPr>
        <p:txBody>
          <a:bodyPr>
            <a:spAutoFit/>
          </a:bodyPr>
          <a:lstStyle/>
          <a:p>
            <a:pPr algn="ctr">
              <a:defRPr/>
            </a:pPr>
            <a:r>
              <a:rPr lang="it-IT" sz="2400" b="1" dirty="0">
                <a:effectLst>
                  <a:outerShdw blurRad="38100" dist="38100" dir="2700000" algn="tl">
                    <a:srgbClr val="000000">
                      <a:alpha val="43137"/>
                    </a:srgbClr>
                  </a:outerShdw>
                </a:effectLst>
                <a:latin typeface="Arial" charset="0"/>
                <a:ea typeface="+mn-ea"/>
              </a:rPr>
              <a:t>EAU </a:t>
            </a:r>
            <a:r>
              <a:rPr lang="tr-TR" sz="2400" b="1" dirty="0">
                <a:effectLst>
                  <a:outerShdw blurRad="38100" dist="38100" dir="2700000" algn="tl">
                    <a:srgbClr val="000000">
                      <a:alpha val="43137"/>
                    </a:srgbClr>
                  </a:outerShdw>
                </a:effectLst>
                <a:latin typeface="Arial" charset="0"/>
                <a:ea typeface="+mn-ea"/>
              </a:rPr>
              <a:t>G</a:t>
            </a:r>
            <a:r>
              <a:rPr lang="it-IT" sz="2400" b="1" dirty="0">
                <a:effectLst>
                  <a:outerShdw blurRad="38100" dist="38100" dir="2700000" algn="tl">
                    <a:srgbClr val="000000">
                      <a:alpha val="43137"/>
                    </a:srgbClr>
                  </a:outerShdw>
                </a:effectLst>
                <a:latin typeface="Arial" charset="0"/>
                <a:ea typeface="+mn-ea"/>
              </a:rPr>
              <a:t>uidelines </a:t>
            </a:r>
            <a:r>
              <a:rPr lang="it-IT" sz="2400" b="1" u="sng" dirty="0">
                <a:effectLst>
                  <a:outerShdw blurRad="38100" dist="38100" dir="2700000" algn="tl">
                    <a:srgbClr val="000000">
                      <a:alpha val="43137"/>
                    </a:srgbClr>
                  </a:outerShdw>
                </a:effectLst>
                <a:latin typeface="Arial" charset="0"/>
                <a:ea typeface="+mn-ea"/>
              </a:rPr>
              <a:t>201</a:t>
            </a:r>
            <a:r>
              <a:rPr lang="tr-TR" sz="2400" b="1" u="sng" dirty="0">
                <a:effectLst>
                  <a:outerShdw blurRad="38100" dist="38100" dir="2700000" algn="tl">
                    <a:srgbClr val="000000">
                      <a:alpha val="43137"/>
                    </a:srgbClr>
                  </a:outerShdw>
                </a:effectLst>
                <a:latin typeface="Arial" charset="0"/>
                <a:ea typeface="+mn-ea"/>
              </a:rPr>
              <a:t>1</a:t>
            </a:r>
            <a:endParaRPr lang="it-IT" sz="2400" b="1" u="sng" dirty="0">
              <a:effectLst>
                <a:outerShdw blurRad="38100" dist="38100" dir="2700000" algn="tl">
                  <a:srgbClr val="000000">
                    <a:alpha val="43137"/>
                  </a:srgbClr>
                </a:outerShdw>
              </a:effectLst>
              <a:latin typeface="Arial" charset="0"/>
              <a:ea typeface="+mn-ea"/>
            </a:endParaRPr>
          </a:p>
        </p:txBody>
      </p:sp>
      <p:sp>
        <p:nvSpPr>
          <p:cNvPr id="6" name="5 Sağ Ok">
            <a:extLst>
              <a:ext uri="{FF2B5EF4-FFF2-40B4-BE49-F238E27FC236}">
                <a16:creationId xmlns:a16="http://schemas.microsoft.com/office/drawing/2014/main" id="{8D41789B-05F4-41D8-98AD-947C9CC54268}"/>
              </a:ext>
            </a:extLst>
          </p:cNvPr>
          <p:cNvSpPr/>
          <p:nvPr/>
        </p:nvSpPr>
        <p:spPr>
          <a:xfrm>
            <a:off x="-404348" y="345662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EE153551-121F-4F22-9D24-81FE49536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23813"/>
            <a:ext cx="7896225"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Dikdörtgen">
            <a:extLst>
              <a:ext uri="{FF2B5EF4-FFF2-40B4-BE49-F238E27FC236}">
                <a16:creationId xmlns:a16="http://schemas.microsoft.com/office/drawing/2014/main" id="{30D51595-3DC1-4499-AA9A-E1088E90D736}"/>
              </a:ext>
            </a:extLst>
          </p:cNvPr>
          <p:cNvSpPr/>
          <p:nvPr/>
        </p:nvSpPr>
        <p:spPr>
          <a:xfrm>
            <a:off x="5029200" y="457200"/>
            <a:ext cx="3352800" cy="461963"/>
          </a:xfrm>
          <a:prstGeom prst="rect">
            <a:avLst/>
          </a:prstGeom>
        </p:spPr>
        <p:txBody>
          <a:bodyPr>
            <a:spAutoFit/>
          </a:bodyPr>
          <a:lstStyle/>
          <a:p>
            <a:pPr algn="ctr">
              <a:defRPr/>
            </a:pPr>
            <a:r>
              <a:rPr lang="it-IT" sz="2400" b="1" dirty="0">
                <a:solidFill>
                  <a:srgbClr val="FF0000"/>
                </a:solidFill>
                <a:effectLst>
                  <a:outerShdw blurRad="38100" dist="38100" dir="2700000" algn="tl">
                    <a:srgbClr val="000000">
                      <a:alpha val="43137"/>
                    </a:srgbClr>
                  </a:outerShdw>
                </a:effectLst>
                <a:latin typeface="Arial" charset="0"/>
                <a:ea typeface="+mn-ea"/>
              </a:rPr>
              <a:t>EAU guidelines 201</a:t>
            </a:r>
            <a:r>
              <a:rPr lang="tr-TR" sz="2400" b="1" dirty="0">
                <a:solidFill>
                  <a:srgbClr val="FF0000"/>
                </a:solidFill>
                <a:effectLst>
                  <a:outerShdw blurRad="38100" dist="38100" dir="2700000" algn="tl">
                    <a:srgbClr val="000000">
                      <a:alpha val="43137"/>
                    </a:srgbClr>
                  </a:outerShdw>
                </a:effectLst>
                <a:latin typeface="Arial" charset="0"/>
                <a:ea typeface="+mn-ea"/>
              </a:rPr>
              <a:t>2</a:t>
            </a:r>
            <a:endParaRPr lang="it-IT" sz="2400" b="1" dirty="0">
              <a:solidFill>
                <a:srgbClr val="FF0000"/>
              </a:solidFill>
              <a:effectLst>
                <a:outerShdw blurRad="38100" dist="38100" dir="2700000" algn="tl">
                  <a:srgbClr val="000000">
                    <a:alpha val="43137"/>
                  </a:srgbClr>
                </a:outerShdw>
              </a:effectLst>
              <a:latin typeface="Arial" charset="0"/>
              <a:ea typeface="+mn-ea"/>
            </a:endParaRPr>
          </a:p>
        </p:txBody>
      </p:sp>
      <p:sp>
        <p:nvSpPr>
          <p:cNvPr id="4" name="3 Sağ Ok">
            <a:extLst>
              <a:ext uri="{FF2B5EF4-FFF2-40B4-BE49-F238E27FC236}">
                <a16:creationId xmlns:a16="http://schemas.microsoft.com/office/drawing/2014/main" id="{B905E27D-5F8B-4CC6-9087-1F6EA98D5A52}"/>
              </a:ext>
            </a:extLst>
          </p:cNvPr>
          <p:cNvSpPr/>
          <p:nvPr/>
        </p:nvSpPr>
        <p:spPr>
          <a:xfrm flipH="1">
            <a:off x="8077200" y="44958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5" name="4 Sağ Ok">
            <a:extLst>
              <a:ext uri="{FF2B5EF4-FFF2-40B4-BE49-F238E27FC236}">
                <a16:creationId xmlns:a16="http://schemas.microsoft.com/office/drawing/2014/main" id="{1DBFCBF2-E1D6-4747-B4B6-ED781CC866EB}"/>
              </a:ext>
            </a:extLst>
          </p:cNvPr>
          <p:cNvSpPr/>
          <p:nvPr/>
        </p:nvSpPr>
        <p:spPr>
          <a:xfrm flipH="1">
            <a:off x="7696200" y="60960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 name="5 Sağ Ok">
            <a:extLst>
              <a:ext uri="{FF2B5EF4-FFF2-40B4-BE49-F238E27FC236}">
                <a16:creationId xmlns:a16="http://schemas.microsoft.com/office/drawing/2014/main" id="{CA8333E2-87C8-4347-9267-A35CC659C6B8}"/>
              </a:ext>
            </a:extLst>
          </p:cNvPr>
          <p:cNvSpPr/>
          <p:nvPr/>
        </p:nvSpPr>
        <p:spPr>
          <a:xfrm flipH="1">
            <a:off x="7620000" y="26670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0647E5EA-614C-4B1C-8DF6-5B876B0C7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33338"/>
            <a:ext cx="82486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Dikdörtgen">
            <a:extLst>
              <a:ext uri="{FF2B5EF4-FFF2-40B4-BE49-F238E27FC236}">
                <a16:creationId xmlns:a16="http://schemas.microsoft.com/office/drawing/2014/main" id="{E18BA023-BAC5-4FAC-A363-B183AB18C7BA}"/>
              </a:ext>
            </a:extLst>
          </p:cNvPr>
          <p:cNvSpPr/>
          <p:nvPr/>
        </p:nvSpPr>
        <p:spPr>
          <a:xfrm>
            <a:off x="5257800" y="228600"/>
            <a:ext cx="3200400" cy="461963"/>
          </a:xfrm>
          <a:prstGeom prst="rect">
            <a:avLst/>
          </a:prstGeom>
        </p:spPr>
        <p:txBody>
          <a:bodyPr>
            <a:spAutoFit/>
          </a:bodyPr>
          <a:lstStyle/>
          <a:p>
            <a:pPr algn="ctr">
              <a:defRPr/>
            </a:pPr>
            <a:r>
              <a:rPr lang="it-IT" sz="2400" b="1" dirty="0">
                <a:solidFill>
                  <a:srgbClr val="FF0000"/>
                </a:solidFill>
                <a:effectLst>
                  <a:outerShdw blurRad="38100" dist="38100" dir="2700000" algn="tl">
                    <a:srgbClr val="000000">
                      <a:alpha val="43137"/>
                    </a:srgbClr>
                  </a:outerShdw>
                </a:effectLst>
                <a:latin typeface="Arial" charset="0"/>
                <a:ea typeface="+mn-ea"/>
              </a:rPr>
              <a:t>EAU guidelines 201</a:t>
            </a:r>
            <a:r>
              <a:rPr lang="tr-TR" sz="2400" b="1" dirty="0">
                <a:solidFill>
                  <a:srgbClr val="FF0000"/>
                </a:solidFill>
                <a:effectLst>
                  <a:outerShdw blurRad="38100" dist="38100" dir="2700000" algn="tl">
                    <a:srgbClr val="000000">
                      <a:alpha val="43137"/>
                    </a:srgbClr>
                  </a:outerShdw>
                </a:effectLst>
                <a:latin typeface="Arial" charset="0"/>
                <a:ea typeface="+mn-ea"/>
              </a:rPr>
              <a:t>2</a:t>
            </a:r>
            <a:endParaRPr lang="it-IT" sz="2400" b="1" dirty="0">
              <a:solidFill>
                <a:srgbClr val="FF0000"/>
              </a:solidFill>
              <a:effectLst>
                <a:outerShdw blurRad="38100" dist="38100" dir="2700000" algn="tl">
                  <a:srgbClr val="000000">
                    <a:alpha val="43137"/>
                  </a:srgbClr>
                </a:outerShdw>
              </a:effectLst>
              <a:latin typeface="Arial" charset="0"/>
              <a:ea typeface="+mn-ea"/>
            </a:endParaRPr>
          </a:p>
        </p:txBody>
      </p:sp>
      <p:sp>
        <p:nvSpPr>
          <p:cNvPr id="5" name="4 Sağ Ok">
            <a:extLst>
              <a:ext uri="{FF2B5EF4-FFF2-40B4-BE49-F238E27FC236}">
                <a16:creationId xmlns:a16="http://schemas.microsoft.com/office/drawing/2014/main" id="{A3184A95-B6CD-42B4-9081-CDB060C59694}"/>
              </a:ext>
            </a:extLst>
          </p:cNvPr>
          <p:cNvSpPr/>
          <p:nvPr/>
        </p:nvSpPr>
        <p:spPr>
          <a:xfrm flipH="1">
            <a:off x="7162800" y="63246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a:extLst>
              <a:ext uri="{FF2B5EF4-FFF2-40B4-BE49-F238E27FC236}">
                <a16:creationId xmlns:a16="http://schemas.microsoft.com/office/drawing/2014/main" id="{33E79318-DCA3-491E-8F06-1977B19B0029}"/>
              </a:ext>
            </a:extLst>
          </p:cNvPr>
          <p:cNvSpPr>
            <a:spLocks noGrp="1" noChangeArrowheads="1"/>
          </p:cNvSpPr>
          <p:nvPr>
            <p:ph idx="1"/>
          </p:nvPr>
        </p:nvSpPr>
        <p:spPr/>
        <p:txBody>
          <a:bodyPr/>
          <a:lstStyle/>
          <a:p>
            <a:pPr marL="114300" lvl="1" indent="0" eaLnBrk="1" hangingPunct="1">
              <a:lnSpc>
                <a:spcPct val="115000"/>
              </a:lnSpc>
              <a:spcAft>
                <a:spcPct val="20000"/>
              </a:spcAft>
              <a:buFont typeface="Tahoma" panose="020B0604030504040204" pitchFamily="34" charset="0"/>
              <a:buNone/>
              <a:tabLst>
                <a:tab pos="3481388" algn="ctr"/>
                <a:tab pos="4806950" algn="ctr"/>
                <a:tab pos="6119813" algn="ctr"/>
                <a:tab pos="7550150" algn="ctr"/>
                <a:tab pos="8967788" algn="ctr"/>
              </a:tabLst>
            </a:pPr>
            <a:r>
              <a:rPr lang="tr-TR" altLang="en-US" sz="2000" b="1" dirty="0">
                <a:ea typeface="ＭＳ Ｐゴシック" panose="020B0600070205080204" pitchFamily="34" charset="-128"/>
              </a:rPr>
              <a:t>                                 </a:t>
            </a:r>
            <a:r>
              <a:rPr lang="en-US" altLang="en-US" sz="2000" b="1" u="sng" dirty="0">
                <a:ea typeface="ＭＳ Ｐゴシック" panose="020B0600070205080204" pitchFamily="34" charset="-128"/>
              </a:rPr>
              <a:t>1970’s</a:t>
            </a:r>
            <a:r>
              <a:rPr lang="tr-TR" altLang="en-US" sz="2000" b="1" u="sng" dirty="0">
                <a:ea typeface="ＭＳ Ｐゴシック" panose="020B0600070205080204" pitchFamily="34" charset="-128"/>
              </a:rPr>
              <a:t>       </a:t>
            </a:r>
            <a:r>
              <a:rPr lang="en-US" altLang="en-US" sz="2000" b="1" u="sng" dirty="0">
                <a:ea typeface="ＭＳ Ｐゴシック" panose="020B0600070205080204" pitchFamily="34" charset="-128"/>
              </a:rPr>
              <a:t>1980’s</a:t>
            </a:r>
            <a:r>
              <a:rPr lang="tr-TR" altLang="en-US" sz="2000" b="1" u="sng" dirty="0">
                <a:ea typeface="ＭＳ Ｐゴシック" panose="020B0600070205080204" pitchFamily="34" charset="-128"/>
              </a:rPr>
              <a:t>       </a:t>
            </a:r>
            <a:r>
              <a:rPr lang="en-US" altLang="en-US" sz="2000" b="1" u="sng" dirty="0">
                <a:ea typeface="ＭＳ Ｐゴシック" panose="020B0600070205080204" pitchFamily="34" charset="-128"/>
              </a:rPr>
              <a:t>1990’s	</a:t>
            </a:r>
            <a:r>
              <a:rPr lang="tr-TR" altLang="en-US" sz="2000" b="1" u="sng" dirty="0">
                <a:ea typeface="ＭＳ Ｐゴシック" panose="020B0600070205080204" pitchFamily="34" charset="-128"/>
              </a:rPr>
              <a:t>     </a:t>
            </a:r>
            <a:r>
              <a:rPr lang="en-US" altLang="en-US" sz="2000" b="1" u="sng" dirty="0">
                <a:ea typeface="ＭＳ Ｐゴシック" panose="020B0600070205080204" pitchFamily="34" charset="-128"/>
              </a:rPr>
              <a:t>2000’s	</a:t>
            </a:r>
            <a:r>
              <a:rPr lang="tr-TR" altLang="en-US" sz="2000" b="1" u="sng" dirty="0">
                <a:ea typeface="ＭＳ Ｐゴシック" panose="020B0600070205080204" pitchFamily="34" charset="-128"/>
              </a:rPr>
              <a:t>    </a:t>
            </a:r>
            <a:r>
              <a:rPr lang="en-US" altLang="en-US" sz="2000" b="1" u="sng" dirty="0">
                <a:ea typeface="ＭＳ Ｐゴシック" panose="020B0600070205080204" pitchFamily="34" charset="-128"/>
              </a:rPr>
              <a:t>s</a:t>
            </a:r>
          </a:p>
          <a:p>
            <a:pPr marL="114300" lvl="1" indent="0" eaLnBrk="1" hangingPunct="1">
              <a:lnSpc>
                <a:spcPct val="115000"/>
              </a:lnSpc>
              <a:spcAft>
                <a:spcPct val="20000"/>
              </a:spcAft>
              <a:buFont typeface="Tahoma" panose="020B0604030504040204" pitchFamily="34" charset="0"/>
              <a:buNone/>
              <a:tabLst>
                <a:tab pos="3481388" algn="ctr"/>
                <a:tab pos="4806950" algn="ctr"/>
                <a:tab pos="6119813" algn="ctr"/>
                <a:tab pos="7550150" algn="ctr"/>
                <a:tab pos="8967788" algn="ctr"/>
              </a:tabLst>
            </a:pPr>
            <a:endParaRPr lang="tr-TR" altLang="en-US" sz="2000" b="1" dirty="0">
              <a:ea typeface="ＭＳ Ｐゴシック" panose="020B0600070205080204" pitchFamily="34" charset="-128"/>
            </a:endParaRPr>
          </a:p>
          <a:p>
            <a:pPr marL="114300" lvl="1" indent="0" eaLnBrk="1" hangingPunct="1">
              <a:lnSpc>
                <a:spcPct val="115000"/>
              </a:lnSpc>
              <a:spcAft>
                <a:spcPct val="20000"/>
              </a:spcAft>
              <a:buFont typeface="Tahoma" panose="020B0604030504040204" pitchFamily="34" charset="0"/>
              <a:buNone/>
              <a:tabLst>
                <a:tab pos="3481388" algn="ctr"/>
                <a:tab pos="4806950" algn="ctr"/>
                <a:tab pos="6119813" algn="ctr"/>
                <a:tab pos="7550150" algn="ctr"/>
                <a:tab pos="8967788" algn="ctr"/>
              </a:tabLst>
            </a:pPr>
            <a:r>
              <a:rPr lang="en-US" altLang="en-US" sz="2000" b="1" dirty="0">
                <a:solidFill>
                  <a:schemeClr val="hlink"/>
                </a:solidFill>
                <a:ea typeface="ＭＳ Ｐゴシック" panose="020B0600070205080204" pitchFamily="34" charset="-128"/>
              </a:rPr>
              <a:t>SWL</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0%	</a:t>
            </a:r>
            <a:r>
              <a:rPr lang="tr-TR" altLang="en-US" sz="2000" b="1" dirty="0">
                <a:ea typeface="ＭＳ Ｐゴシック" panose="020B0600070205080204" pitchFamily="34" charset="-128"/>
              </a:rPr>
              <a:t>           </a:t>
            </a:r>
            <a:r>
              <a:rPr lang="en-US" altLang="en-US" sz="2000" b="1" dirty="0">
                <a:solidFill>
                  <a:schemeClr val="hlink"/>
                </a:solidFill>
                <a:ea typeface="ＭＳ Ｐゴシック" panose="020B0600070205080204" pitchFamily="34" charset="-128"/>
              </a:rPr>
              <a:t>95%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85%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60%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40%</a:t>
            </a:r>
          </a:p>
          <a:p>
            <a:pPr marL="114300" lvl="1" indent="0" eaLnBrk="1" hangingPunct="1">
              <a:lnSpc>
                <a:spcPct val="115000"/>
              </a:lnSpc>
              <a:spcAft>
                <a:spcPct val="20000"/>
              </a:spcAft>
              <a:buFont typeface="Tahoma" panose="020B0604030504040204" pitchFamily="34" charset="0"/>
              <a:buNone/>
              <a:tabLst>
                <a:tab pos="3481388" algn="ctr"/>
                <a:tab pos="4806950" algn="ctr"/>
                <a:tab pos="6119813" algn="ctr"/>
                <a:tab pos="7550150" algn="ctr"/>
                <a:tab pos="8967788" algn="ctr"/>
              </a:tabLst>
            </a:pPr>
            <a:endParaRPr lang="tr-TR" altLang="en-US" sz="2000" b="1" dirty="0">
              <a:ea typeface="ＭＳ Ｐゴシック" panose="020B0600070205080204" pitchFamily="34" charset="-128"/>
            </a:endParaRPr>
          </a:p>
          <a:p>
            <a:pPr marL="114300" lvl="1" indent="0" eaLnBrk="1" hangingPunct="1">
              <a:lnSpc>
                <a:spcPct val="115000"/>
              </a:lnSpc>
              <a:spcAft>
                <a:spcPct val="20000"/>
              </a:spcAft>
              <a:buFont typeface="Tahoma" panose="020B0604030504040204" pitchFamily="34" charset="0"/>
              <a:buNone/>
              <a:tabLst>
                <a:tab pos="3481388" algn="ctr"/>
                <a:tab pos="4806950" algn="ctr"/>
                <a:tab pos="6119813" algn="ctr"/>
                <a:tab pos="7550150" algn="ctr"/>
                <a:tab pos="8967788" algn="ctr"/>
              </a:tabLst>
            </a:pPr>
            <a:r>
              <a:rPr lang="en-US" altLang="en-US" sz="2000" b="1" u="sng" dirty="0">
                <a:solidFill>
                  <a:schemeClr val="hlink"/>
                </a:solidFill>
                <a:ea typeface="ＭＳ Ｐゴシック" panose="020B0600070205080204" pitchFamily="34" charset="-128"/>
              </a:rPr>
              <a:t>URS</a:t>
            </a:r>
            <a:r>
              <a:rPr lang="en-US" altLang="en-US" sz="2000" b="1" dirty="0">
                <a:solidFill>
                  <a:schemeClr val="hlink"/>
                </a:solidFill>
                <a:ea typeface="ＭＳ Ｐゴシック" panose="020B0600070205080204" pitchFamily="34" charset="-128"/>
              </a:rPr>
              <a:t> / PNL</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0%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5%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15%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40%	</a:t>
            </a:r>
            <a:r>
              <a:rPr lang="tr-TR" altLang="en-US" sz="2000" b="1" dirty="0">
                <a:ea typeface="ＭＳ Ｐゴシック" panose="020B0600070205080204" pitchFamily="34" charset="-128"/>
              </a:rPr>
              <a:t>    </a:t>
            </a:r>
            <a:r>
              <a:rPr lang="en-US" altLang="en-US" sz="2000" b="1" dirty="0">
                <a:solidFill>
                  <a:schemeClr val="hlink"/>
                </a:solidFill>
                <a:ea typeface="ＭＳ Ｐゴシック" panose="020B0600070205080204" pitchFamily="34" charset="-128"/>
              </a:rPr>
              <a:t>60%</a:t>
            </a:r>
          </a:p>
          <a:p>
            <a:pPr marL="114300" lvl="1" indent="0" eaLnBrk="1" hangingPunct="1">
              <a:lnSpc>
                <a:spcPct val="115000"/>
              </a:lnSpc>
              <a:spcAft>
                <a:spcPct val="20000"/>
              </a:spcAft>
              <a:buFont typeface="Tahoma" panose="020B0604030504040204" pitchFamily="34" charset="0"/>
              <a:buNone/>
              <a:tabLst>
                <a:tab pos="3481388" algn="ctr"/>
                <a:tab pos="4806950" algn="ctr"/>
                <a:tab pos="6119813" algn="ctr"/>
                <a:tab pos="7550150" algn="ctr"/>
                <a:tab pos="8967788" algn="ctr"/>
              </a:tabLst>
            </a:pPr>
            <a:endParaRPr lang="tr-TR" altLang="en-US" sz="2000" b="1" dirty="0">
              <a:solidFill>
                <a:schemeClr val="hlink"/>
              </a:solidFill>
              <a:ea typeface="ＭＳ Ｐゴシック" panose="020B0600070205080204" pitchFamily="34" charset="-128"/>
            </a:endParaRPr>
          </a:p>
          <a:p>
            <a:pPr marL="114300" lvl="1" indent="0" eaLnBrk="1" hangingPunct="1">
              <a:lnSpc>
                <a:spcPct val="115000"/>
              </a:lnSpc>
              <a:spcAft>
                <a:spcPct val="20000"/>
              </a:spcAft>
              <a:buFont typeface="Tahoma" panose="020B0604030504040204" pitchFamily="34" charset="0"/>
              <a:buNone/>
              <a:tabLst>
                <a:tab pos="3481388" algn="ctr"/>
                <a:tab pos="4806950" algn="ctr"/>
                <a:tab pos="6119813" algn="ctr"/>
                <a:tab pos="7550150" algn="ctr"/>
                <a:tab pos="8967788" algn="ctr"/>
              </a:tabLst>
            </a:pPr>
            <a:r>
              <a:rPr lang="en-US" altLang="en-US" sz="2000" b="1" dirty="0">
                <a:solidFill>
                  <a:schemeClr val="hlink"/>
                </a:solidFill>
                <a:ea typeface="ＭＳ Ｐゴシック" panose="020B0600070205080204" pitchFamily="34" charset="-128"/>
              </a:rPr>
              <a:t>Open surgery</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100%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&lt; 1%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 &lt; 1%</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&lt; 1%	</a:t>
            </a:r>
            <a:r>
              <a:rPr lang="tr-TR" altLang="en-US" sz="2000" b="1" dirty="0">
                <a:ea typeface="ＭＳ Ｐゴシック" panose="020B0600070205080204" pitchFamily="34" charset="-128"/>
              </a:rPr>
              <a:t>    </a:t>
            </a:r>
            <a:r>
              <a:rPr lang="en-US" altLang="en-US" sz="2000" b="1" dirty="0">
                <a:ea typeface="ＭＳ Ｐゴシック" panose="020B0600070205080204" pitchFamily="34" charset="-128"/>
              </a:rPr>
              <a:t>&lt;1%</a:t>
            </a:r>
          </a:p>
        </p:txBody>
      </p:sp>
      <p:sp>
        <p:nvSpPr>
          <p:cNvPr id="47106" name="Rectangle 2">
            <a:extLst>
              <a:ext uri="{FF2B5EF4-FFF2-40B4-BE49-F238E27FC236}">
                <a16:creationId xmlns:a16="http://schemas.microsoft.com/office/drawing/2014/main" id="{B2A42969-D5B9-4990-871A-B2D75B860D9C}"/>
              </a:ext>
            </a:extLst>
          </p:cNvPr>
          <p:cNvSpPr>
            <a:spLocks noGrp="1" noChangeArrowheads="1"/>
          </p:cNvSpPr>
          <p:nvPr>
            <p:ph type="title"/>
          </p:nvPr>
        </p:nvSpPr>
        <p:spPr/>
        <p:txBody>
          <a:bodyPr/>
          <a:lstStyle/>
          <a:p>
            <a:pPr eaLnBrk="1" hangingPunct="1">
              <a:lnSpc>
                <a:spcPct val="80000"/>
              </a:lnSpc>
            </a:pPr>
            <a:r>
              <a:rPr lang="tr-TR" altLang="en-US" sz="3200" b="1" dirty="0">
                <a:solidFill>
                  <a:schemeClr val="hlink"/>
                </a:solidFill>
                <a:ea typeface="ＭＳ Ｐゴシック" panose="020B0600070205080204" pitchFamily="34" charset="-128"/>
              </a:rPr>
              <a:t>     </a:t>
            </a:r>
            <a:r>
              <a:rPr lang="en-US" altLang="en-US" sz="3200" b="1" dirty="0">
                <a:ea typeface="ＭＳ Ｐゴシック" panose="020B0600070205080204" pitchFamily="34" charset="-128"/>
              </a:rPr>
              <a:t>SURGICAL STONE MANAGEMENT</a:t>
            </a:r>
          </a:p>
        </p:txBody>
      </p:sp>
      <p:sp>
        <p:nvSpPr>
          <p:cNvPr id="18434" name="Text Box 3">
            <a:extLst>
              <a:ext uri="{FF2B5EF4-FFF2-40B4-BE49-F238E27FC236}">
                <a16:creationId xmlns:a16="http://schemas.microsoft.com/office/drawing/2014/main" id="{E9601241-823B-49FA-8D8B-7241086FC227}"/>
              </a:ext>
            </a:extLst>
          </p:cNvPr>
          <p:cNvSpPr txBox="1">
            <a:spLocks noChangeArrowheads="1"/>
          </p:cNvSpPr>
          <p:nvPr/>
        </p:nvSpPr>
        <p:spPr bwMode="auto">
          <a:xfrm>
            <a:off x="-26964" y="324506"/>
            <a:ext cx="9144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80000"/>
              </a:lnSpc>
            </a:pPr>
            <a:r>
              <a:rPr lang="tr-TR" altLang="en-US" b="1" dirty="0"/>
              <a:t>        </a:t>
            </a:r>
            <a:r>
              <a:rPr lang="en-US" altLang="en-US" b="1" dirty="0"/>
              <a:t>CHANGING TREATMENT PHILOSOPHIES</a:t>
            </a:r>
          </a:p>
        </p:txBody>
      </p:sp>
      <p:sp>
        <p:nvSpPr>
          <p:cNvPr id="5" name="Rectangle 4">
            <a:extLst>
              <a:ext uri="{FF2B5EF4-FFF2-40B4-BE49-F238E27FC236}">
                <a16:creationId xmlns:a16="http://schemas.microsoft.com/office/drawing/2014/main" id="{3D3BA225-CC60-41D7-865F-3AB0D41119EB}"/>
              </a:ext>
            </a:extLst>
          </p:cNvPr>
          <p:cNvSpPr>
            <a:spLocks noChangeArrowheads="1"/>
          </p:cNvSpPr>
          <p:nvPr/>
        </p:nvSpPr>
        <p:spPr bwMode="auto">
          <a:xfrm>
            <a:off x="3962400" y="4038600"/>
            <a:ext cx="4538663" cy="533400"/>
          </a:xfrm>
          <a:prstGeom prst="rect">
            <a:avLst/>
          </a:prstGeom>
          <a:noFill/>
          <a:ln w="38100">
            <a:solidFill>
              <a:srgbClr val="E000E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tr-TR" altLang="en-US">
                <a:solidFill>
                  <a:srgbClr val="66FFFF"/>
                </a:solidFill>
              </a:rPr>
              <a:t>   </a:t>
            </a:r>
          </a:p>
        </p:txBody>
      </p:sp>
      <p:sp>
        <p:nvSpPr>
          <p:cNvPr id="6" name="Rectangle 5">
            <a:extLst>
              <a:ext uri="{FF2B5EF4-FFF2-40B4-BE49-F238E27FC236}">
                <a16:creationId xmlns:a16="http://schemas.microsoft.com/office/drawing/2014/main" id="{848FCC93-D2D4-412D-8232-F177BFC60593}"/>
              </a:ext>
            </a:extLst>
          </p:cNvPr>
          <p:cNvSpPr>
            <a:spLocks noChangeArrowheads="1"/>
          </p:cNvSpPr>
          <p:nvPr/>
        </p:nvSpPr>
        <p:spPr bwMode="auto">
          <a:xfrm>
            <a:off x="3962400" y="5029200"/>
            <a:ext cx="4538663" cy="533400"/>
          </a:xfrm>
          <a:prstGeom prst="rect">
            <a:avLst/>
          </a:prstGeom>
          <a:noFill/>
          <a:ln w="38100">
            <a:solidFill>
              <a:srgbClr val="E000E0"/>
            </a:solidFill>
            <a:round/>
            <a:headEnd type="none" w="sm" len="sm"/>
            <a:tailEnd type="triangle" w="sm" len="sm"/>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66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0CC22DB-0ADD-40A8-8436-AC26ACFB5A4D}"/>
              </a:ext>
            </a:extLst>
          </p:cNvPr>
          <p:cNvSpPr txBox="1"/>
          <p:nvPr/>
        </p:nvSpPr>
        <p:spPr>
          <a:xfrm>
            <a:off x="4932040" y="6286500"/>
            <a:ext cx="3703960" cy="369332"/>
          </a:xfrm>
          <a:prstGeom prst="rect">
            <a:avLst/>
          </a:prstGeom>
          <a:solidFill>
            <a:srgbClr val="FFFF00"/>
          </a:solidFill>
          <a:ln>
            <a:solidFill>
              <a:srgbClr val="FF0000"/>
            </a:solidFill>
          </a:ln>
        </p:spPr>
        <p:txBody>
          <a:bodyPr wrap="square">
            <a:spAutoFit/>
          </a:bodyPr>
          <a:lstStyle/>
          <a:p>
            <a:pPr algn="ctr">
              <a:defRPr/>
            </a:pPr>
            <a:r>
              <a:rPr lang="it-IT" b="1" dirty="0">
                <a:solidFill>
                  <a:srgbClr val="FF0000"/>
                </a:solidFill>
                <a:effectLst>
                  <a:outerShdw blurRad="38100" dist="38100" dir="2700000" algn="tl">
                    <a:srgbClr val="000000">
                      <a:alpha val="43137"/>
                    </a:srgbClr>
                  </a:outerShdw>
                </a:effectLst>
                <a:latin typeface="Arial" charset="0"/>
                <a:ea typeface="+mn-ea"/>
              </a:rPr>
              <a:t>EAU </a:t>
            </a:r>
            <a:r>
              <a:rPr lang="it-IT" b="1" dirty="0" err="1">
                <a:solidFill>
                  <a:srgbClr val="FF0000"/>
                </a:solidFill>
                <a:effectLst>
                  <a:outerShdw blurRad="38100" dist="38100" dir="2700000" algn="tl">
                    <a:srgbClr val="000000">
                      <a:alpha val="43137"/>
                    </a:srgbClr>
                  </a:outerShdw>
                </a:effectLst>
                <a:latin typeface="Arial" charset="0"/>
                <a:ea typeface="+mn-ea"/>
              </a:rPr>
              <a:t>guidelines</a:t>
            </a:r>
            <a:r>
              <a:rPr lang="it-IT" b="1" dirty="0">
                <a:solidFill>
                  <a:srgbClr val="FF0000"/>
                </a:solidFill>
                <a:effectLst>
                  <a:outerShdw blurRad="38100" dist="38100" dir="2700000" algn="tl">
                    <a:srgbClr val="000000">
                      <a:alpha val="43137"/>
                    </a:srgbClr>
                  </a:outerShdw>
                </a:effectLst>
                <a:latin typeface="Arial" charset="0"/>
                <a:ea typeface="+mn-ea"/>
              </a:rPr>
              <a:t> </a:t>
            </a:r>
            <a:r>
              <a:rPr lang="tr-TR" b="1" dirty="0">
                <a:solidFill>
                  <a:srgbClr val="FF0000"/>
                </a:solidFill>
                <a:effectLst>
                  <a:outerShdw blurRad="38100" dist="38100" dir="2700000" algn="tl">
                    <a:srgbClr val="000000">
                      <a:alpha val="43137"/>
                    </a:srgbClr>
                  </a:outerShdw>
                </a:effectLst>
                <a:latin typeface="Arial" charset="0"/>
                <a:ea typeface="+mn-ea"/>
              </a:rPr>
              <a:t>  2014- </a:t>
            </a:r>
            <a:r>
              <a:rPr lang="it-IT" b="1" dirty="0">
                <a:solidFill>
                  <a:srgbClr val="FF0000"/>
                </a:solidFill>
                <a:effectLst>
                  <a:outerShdw blurRad="38100" dist="38100" dir="2700000" algn="tl">
                    <a:srgbClr val="000000">
                      <a:alpha val="43137"/>
                    </a:srgbClr>
                  </a:outerShdw>
                </a:effectLst>
                <a:latin typeface="Arial" charset="0"/>
                <a:ea typeface="+mn-ea"/>
              </a:rPr>
              <a:t>201</a:t>
            </a:r>
            <a:r>
              <a:rPr lang="en-US" b="1" dirty="0">
                <a:solidFill>
                  <a:srgbClr val="FF0000"/>
                </a:solidFill>
                <a:effectLst>
                  <a:outerShdw blurRad="38100" dist="38100" dir="2700000" algn="tl">
                    <a:srgbClr val="000000">
                      <a:alpha val="43137"/>
                    </a:srgbClr>
                  </a:outerShdw>
                </a:effectLst>
                <a:latin typeface="Arial" charset="0"/>
              </a:rPr>
              <a:t>9</a:t>
            </a:r>
            <a:endParaRPr lang="it-IT" b="1" dirty="0">
              <a:solidFill>
                <a:srgbClr val="FF0000"/>
              </a:solidFill>
              <a:effectLst>
                <a:outerShdw blurRad="38100" dist="38100" dir="2700000" algn="tl">
                  <a:srgbClr val="000000">
                    <a:alpha val="43137"/>
                  </a:srgbClr>
                </a:outerShdw>
              </a:effectLst>
              <a:latin typeface="Arial" charset="0"/>
              <a:ea typeface="+mn-ea"/>
            </a:endParaRPr>
          </a:p>
        </p:txBody>
      </p:sp>
      <p:pic>
        <p:nvPicPr>
          <p:cNvPr id="40962" name="Picture 4">
            <a:extLst>
              <a:ext uri="{FF2B5EF4-FFF2-40B4-BE49-F238E27FC236}">
                <a16:creationId xmlns:a16="http://schemas.microsoft.com/office/drawing/2014/main" id="{43D1C42C-9DDA-4F5D-B68D-DD6D26417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42875"/>
            <a:ext cx="8128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Sol Ok">
            <a:extLst>
              <a:ext uri="{FF2B5EF4-FFF2-40B4-BE49-F238E27FC236}">
                <a16:creationId xmlns:a16="http://schemas.microsoft.com/office/drawing/2014/main" id="{56DCDAAF-FE09-4152-8146-36F7F8E9DD1A}"/>
              </a:ext>
            </a:extLst>
          </p:cNvPr>
          <p:cNvSpPr/>
          <p:nvPr/>
        </p:nvSpPr>
        <p:spPr>
          <a:xfrm>
            <a:off x="7010400" y="3657600"/>
            <a:ext cx="11303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6 Sol Ok">
            <a:extLst>
              <a:ext uri="{FF2B5EF4-FFF2-40B4-BE49-F238E27FC236}">
                <a16:creationId xmlns:a16="http://schemas.microsoft.com/office/drawing/2014/main" id="{72095CE1-3C28-4472-AC1B-B0554C229FAD}"/>
              </a:ext>
            </a:extLst>
          </p:cNvPr>
          <p:cNvSpPr/>
          <p:nvPr/>
        </p:nvSpPr>
        <p:spPr>
          <a:xfrm>
            <a:off x="6934200" y="5257800"/>
            <a:ext cx="12192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7 Sol Ok">
            <a:extLst>
              <a:ext uri="{FF2B5EF4-FFF2-40B4-BE49-F238E27FC236}">
                <a16:creationId xmlns:a16="http://schemas.microsoft.com/office/drawing/2014/main" id="{D79C2EEA-85E6-4547-A886-DAEABEC30C70}"/>
              </a:ext>
            </a:extLst>
          </p:cNvPr>
          <p:cNvSpPr/>
          <p:nvPr/>
        </p:nvSpPr>
        <p:spPr>
          <a:xfrm>
            <a:off x="7010400" y="2209800"/>
            <a:ext cx="1130300" cy="4841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0A4F144-75D7-43E4-886F-713FAF8757C5}"/>
              </a:ext>
            </a:extLst>
          </p:cNvPr>
          <p:cNvSpPr txBox="1"/>
          <p:nvPr/>
        </p:nvSpPr>
        <p:spPr>
          <a:xfrm>
            <a:off x="5220073" y="5715000"/>
            <a:ext cx="3669928" cy="369332"/>
          </a:xfrm>
          <a:prstGeom prst="rect">
            <a:avLst/>
          </a:prstGeom>
          <a:solidFill>
            <a:srgbClr val="FFFF00"/>
          </a:solidFill>
          <a:ln>
            <a:solidFill>
              <a:srgbClr val="FF0000"/>
            </a:solidFill>
          </a:ln>
        </p:spPr>
        <p:txBody>
          <a:bodyPr wrap="square">
            <a:spAutoFit/>
          </a:bodyPr>
          <a:lstStyle/>
          <a:p>
            <a:pPr>
              <a:defRPr/>
            </a:pPr>
            <a:r>
              <a:rPr lang="it-IT" b="1" dirty="0">
                <a:solidFill>
                  <a:srgbClr val="FF0000"/>
                </a:solidFill>
                <a:effectLst>
                  <a:outerShdw blurRad="38100" dist="38100" dir="2700000" algn="tl">
                    <a:srgbClr val="000000">
                      <a:alpha val="43137"/>
                    </a:srgbClr>
                  </a:outerShdw>
                </a:effectLst>
                <a:latin typeface="Arial" charset="0"/>
                <a:ea typeface="+mn-ea"/>
              </a:rPr>
              <a:t>EAU </a:t>
            </a:r>
            <a:r>
              <a:rPr lang="it-IT" b="1" dirty="0" err="1">
                <a:solidFill>
                  <a:srgbClr val="FF0000"/>
                </a:solidFill>
                <a:effectLst>
                  <a:outerShdw blurRad="38100" dist="38100" dir="2700000" algn="tl">
                    <a:srgbClr val="000000">
                      <a:alpha val="43137"/>
                    </a:srgbClr>
                  </a:outerShdw>
                </a:effectLst>
                <a:latin typeface="Arial" charset="0"/>
                <a:ea typeface="+mn-ea"/>
              </a:rPr>
              <a:t>guidelines</a:t>
            </a:r>
            <a:r>
              <a:rPr lang="it-IT" b="1" dirty="0">
                <a:solidFill>
                  <a:srgbClr val="FF0000"/>
                </a:solidFill>
                <a:effectLst>
                  <a:outerShdw blurRad="38100" dist="38100" dir="2700000" algn="tl">
                    <a:srgbClr val="000000">
                      <a:alpha val="43137"/>
                    </a:srgbClr>
                  </a:outerShdw>
                </a:effectLst>
                <a:latin typeface="Arial" charset="0"/>
                <a:ea typeface="+mn-ea"/>
              </a:rPr>
              <a:t> 2014- 201</a:t>
            </a:r>
            <a:r>
              <a:rPr lang="en-US" b="1" dirty="0">
                <a:solidFill>
                  <a:srgbClr val="FF0000"/>
                </a:solidFill>
                <a:effectLst>
                  <a:outerShdw blurRad="38100" dist="38100" dir="2700000" algn="tl">
                    <a:srgbClr val="000000">
                      <a:alpha val="43137"/>
                    </a:srgbClr>
                  </a:outerShdw>
                </a:effectLst>
                <a:latin typeface="Arial" charset="0"/>
              </a:rPr>
              <a:t>9</a:t>
            </a:r>
            <a:endParaRPr lang="it-IT" b="1" dirty="0">
              <a:solidFill>
                <a:srgbClr val="FF0000"/>
              </a:solidFill>
              <a:effectLst>
                <a:outerShdw blurRad="38100" dist="38100" dir="2700000" algn="tl">
                  <a:srgbClr val="000000">
                    <a:alpha val="43137"/>
                  </a:srgbClr>
                </a:outerShdw>
              </a:effectLst>
              <a:latin typeface="Arial" charset="0"/>
              <a:ea typeface="+mn-ea"/>
            </a:endParaRPr>
          </a:p>
        </p:txBody>
      </p:sp>
      <p:pic>
        <p:nvPicPr>
          <p:cNvPr id="43010" name="Picture 4">
            <a:extLst>
              <a:ext uri="{FF2B5EF4-FFF2-40B4-BE49-F238E27FC236}">
                <a16:creationId xmlns:a16="http://schemas.microsoft.com/office/drawing/2014/main" id="{ACCA9878-EB67-4CC2-8019-C7ACE2433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285875"/>
            <a:ext cx="86264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4C2C13BB-C4AC-4D74-8489-422EB900A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936" t="17310" r="32895" b="59232"/>
          <a:stretch>
            <a:fillRect/>
          </a:stretch>
        </p:blipFill>
        <p:spPr bwMode="auto">
          <a:xfrm>
            <a:off x="3657600" y="77788"/>
            <a:ext cx="2814638" cy="16748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2" name="Picture 3">
            <a:extLst>
              <a:ext uri="{FF2B5EF4-FFF2-40B4-BE49-F238E27FC236}">
                <a16:creationId xmlns:a16="http://schemas.microsoft.com/office/drawing/2014/main" id="{FBED8C0F-CA9F-4958-995F-1A9E0B0EC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369" t="47952" r="25133" b="20000"/>
          <a:stretch>
            <a:fillRect/>
          </a:stretch>
        </p:blipFill>
        <p:spPr bwMode="auto">
          <a:xfrm>
            <a:off x="95250" y="3624263"/>
            <a:ext cx="897255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a:extLst>
              <a:ext uri="{FF2B5EF4-FFF2-40B4-BE49-F238E27FC236}">
                <a16:creationId xmlns:a16="http://schemas.microsoft.com/office/drawing/2014/main" id="{2D46CC71-7A7F-4E64-980C-7BACD5B2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156" t="42107" r="27156" b="33124"/>
          <a:stretch>
            <a:fillRect/>
          </a:stretch>
        </p:blipFill>
        <p:spPr bwMode="auto">
          <a:xfrm>
            <a:off x="1828800" y="1905000"/>
            <a:ext cx="7010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5">
            <a:extLst>
              <a:ext uri="{FF2B5EF4-FFF2-40B4-BE49-F238E27FC236}">
                <a16:creationId xmlns:a16="http://schemas.microsoft.com/office/drawing/2014/main" id="{9545B776-BAE0-4148-AC4D-AF43DDFE44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23825"/>
            <a:ext cx="17049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6CDD38C-4267-44B0-A979-CFDE056294E0}"/>
              </a:ext>
            </a:extLst>
          </p:cNvPr>
          <p:cNvSpPr/>
          <p:nvPr/>
        </p:nvSpPr>
        <p:spPr>
          <a:xfrm>
            <a:off x="3124200" y="4648200"/>
            <a:ext cx="45720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EED4A7A4-7880-45F7-832E-02222F3A9C8F}"/>
              </a:ext>
            </a:extLst>
          </p:cNvPr>
          <p:cNvSpPr/>
          <p:nvPr/>
        </p:nvSpPr>
        <p:spPr>
          <a:xfrm>
            <a:off x="6015038" y="4402138"/>
            <a:ext cx="457200" cy="2460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a:extLst>
              <a:ext uri="{FF2B5EF4-FFF2-40B4-BE49-F238E27FC236}">
                <a16:creationId xmlns:a16="http://schemas.microsoft.com/office/drawing/2014/main" id="{F7590871-7799-461E-AA81-4E317B9F9944}"/>
              </a:ext>
            </a:extLst>
          </p:cNvPr>
          <p:cNvCxnSpPr/>
          <p:nvPr/>
        </p:nvCxnSpPr>
        <p:spPr>
          <a:xfrm>
            <a:off x="8001000" y="251460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AD8CC4B-190F-44BE-A4B8-DEF7B6A98477}"/>
              </a:ext>
            </a:extLst>
          </p:cNvPr>
          <p:cNvCxnSpPr/>
          <p:nvPr/>
        </p:nvCxnSpPr>
        <p:spPr>
          <a:xfrm>
            <a:off x="1905000" y="2667000"/>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repeatCount="3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repeatCount="300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a:extLst>
              <a:ext uri="{FF2B5EF4-FFF2-40B4-BE49-F238E27FC236}">
                <a16:creationId xmlns:a16="http://schemas.microsoft.com/office/drawing/2014/main" id="{C0A2DB76-C251-4D8F-9426-ECC848A1A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48FD7473-0554-400A-A661-52130B74E508}"/>
              </a:ext>
            </a:extLst>
          </p:cNvPr>
          <p:cNvSpPr>
            <a:spLocks noChangeArrowheads="1"/>
          </p:cNvSpPr>
          <p:nvPr/>
        </p:nvSpPr>
        <p:spPr bwMode="auto">
          <a:xfrm>
            <a:off x="1066800" y="1270000"/>
            <a:ext cx="1582738"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MORBIDLY OBESE</a:t>
            </a:r>
            <a:endParaRPr lang="ro-RO" altLang="en-US" sz="2000" b="1"/>
          </a:p>
        </p:txBody>
      </p:sp>
      <p:sp>
        <p:nvSpPr>
          <p:cNvPr id="26627" name="Rectangle 3">
            <a:extLst>
              <a:ext uri="{FF2B5EF4-FFF2-40B4-BE49-F238E27FC236}">
                <a16:creationId xmlns:a16="http://schemas.microsoft.com/office/drawing/2014/main" id="{08763941-6137-408D-9DC8-244EF5BD312F}"/>
              </a:ext>
            </a:extLst>
          </p:cNvPr>
          <p:cNvSpPr>
            <a:spLocks noChangeArrowheads="1"/>
          </p:cNvSpPr>
          <p:nvPr/>
        </p:nvSpPr>
        <p:spPr bwMode="auto">
          <a:xfrm>
            <a:off x="1981200" y="76200"/>
            <a:ext cx="57912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4100" b="1">
              <a:solidFill>
                <a:srgbClr val="FF0066"/>
              </a:solidFill>
              <a:latin typeface="Lucida Sans Unicode" panose="020B0602030504020204" pitchFamily="34" charset="0"/>
            </a:endParaRPr>
          </a:p>
        </p:txBody>
      </p:sp>
      <p:sp>
        <p:nvSpPr>
          <p:cNvPr id="5" name="Rectangle 7">
            <a:extLst>
              <a:ext uri="{FF2B5EF4-FFF2-40B4-BE49-F238E27FC236}">
                <a16:creationId xmlns:a16="http://schemas.microsoft.com/office/drawing/2014/main" id="{7A0705BB-B14A-4AE5-B567-404446A995C6}"/>
              </a:ext>
            </a:extLst>
          </p:cNvPr>
          <p:cNvSpPr>
            <a:spLocks noChangeArrowheads="1"/>
          </p:cNvSpPr>
          <p:nvPr/>
        </p:nvSpPr>
        <p:spPr bwMode="auto">
          <a:xfrm>
            <a:off x="2743200" y="1244600"/>
            <a:ext cx="1582738"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COAGULO-PATHY</a:t>
            </a:r>
            <a:endParaRPr lang="ro-RO" altLang="en-US" sz="2000" b="1"/>
          </a:p>
        </p:txBody>
      </p:sp>
      <p:sp>
        <p:nvSpPr>
          <p:cNvPr id="6" name="Rectangle 7">
            <a:extLst>
              <a:ext uri="{FF2B5EF4-FFF2-40B4-BE49-F238E27FC236}">
                <a16:creationId xmlns:a16="http://schemas.microsoft.com/office/drawing/2014/main" id="{CE2DF7D8-3032-46D8-8A7E-39167A0FD28D}"/>
              </a:ext>
            </a:extLst>
          </p:cNvPr>
          <p:cNvSpPr>
            <a:spLocks noChangeArrowheads="1"/>
          </p:cNvSpPr>
          <p:nvPr/>
        </p:nvSpPr>
        <p:spPr bwMode="auto">
          <a:xfrm>
            <a:off x="4419600" y="1270000"/>
            <a:ext cx="1506538"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FOREIGN BODIES</a:t>
            </a:r>
            <a:endParaRPr lang="ro-RO" altLang="en-US" sz="2000" b="1"/>
          </a:p>
        </p:txBody>
      </p:sp>
      <p:sp>
        <p:nvSpPr>
          <p:cNvPr id="7" name="Rectangle 7">
            <a:extLst>
              <a:ext uri="{FF2B5EF4-FFF2-40B4-BE49-F238E27FC236}">
                <a16:creationId xmlns:a16="http://schemas.microsoft.com/office/drawing/2014/main" id="{109CE2D4-B773-4DF4-B596-F4C300180098}"/>
              </a:ext>
            </a:extLst>
          </p:cNvPr>
          <p:cNvSpPr>
            <a:spLocks noChangeArrowheads="1"/>
          </p:cNvSpPr>
          <p:nvPr/>
        </p:nvSpPr>
        <p:spPr bwMode="auto">
          <a:xfrm>
            <a:off x="6019800" y="1270000"/>
            <a:ext cx="2209800"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CALICEAL DIVERTICULUM</a:t>
            </a:r>
            <a:endParaRPr lang="ro-RO" altLang="en-US" sz="2000" b="1"/>
          </a:p>
        </p:txBody>
      </p:sp>
      <p:sp>
        <p:nvSpPr>
          <p:cNvPr id="8" name="Rectangle 7">
            <a:extLst>
              <a:ext uri="{FF2B5EF4-FFF2-40B4-BE49-F238E27FC236}">
                <a16:creationId xmlns:a16="http://schemas.microsoft.com/office/drawing/2014/main" id="{41230AF6-7130-4922-8116-655AF56DA384}"/>
              </a:ext>
            </a:extLst>
          </p:cNvPr>
          <p:cNvSpPr>
            <a:spLocks noChangeArrowheads="1"/>
          </p:cNvSpPr>
          <p:nvPr/>
        </p:nvSpPr>
        <p:spPr bwMode="auto">
          <a:xfrm>
            <a:off x="7162800" y="5689600"/>
            <a:ext cx="1676400"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URINARY DIVERSION</a:t>
            </a:r>
            <a:endParaRPr lang="ro-RO" altLang="en-US" sz="2000" b="1"/>
          </a:p>
        </p:txBody>
      </p:sp>
      <p:sp>
        <p:nvSpPr>
          <p:cNvPr id="9" name="Rectangle 7">
            <a:extLst>
              <a:ext uri="{FF2B5EF4-FFF2-40B4-BE49-F238E27FC236}">
                <a16:creationId xmlns:a16="http://schemas.microsoft.com/office/drawing/2014/main" id="{605BE3A1-5DE5-449E-BCEC-C71003DB0F62}"/>
              </a:ext>
            </a:extLst>
          </p:cNvPr>
          <p:cNvSpPr>
            <a:spLocks noChangeArrowheads="1"/>
          </p:cNvSpPr>
          <p:nvPr/>
        </p:nvSpPr>
        <p:spPr bwMode="auto">
          <a:xfrm>
            <a:off x="5562600" y="5689600"/>
            <a:ext cx="1295400"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HARD STONES</a:t>
            </a:r>
            <a:endParaRPr lang="ro-RO" altLang="en-US" sz="2000" b="1"/>
          </a:p>
        </p:txBody>
      </p:sp>
      <p:sp>
        <p:nvSpPr>
          <p:cNvPr id="10" name="Rectangle 7">
            <a:extLst>
              <a:ext uri="{FF2B5EF4-FFF2-40B4-BE49-F238E27FC236}">
                <a16:creationId xmlns:a16="http://schemas.microsoft.com/office/drawing/2014/main" id="{67AB4DB9-1AAC-44CF-BA49-7C4D134863CE}"/>
              </a:ext>
            </a:extLst>
          </p:cNvPr>
          <p:cNvSpPr>
            <a:spLocks noChangeArrowheads="1"/>
          </p:cNvSpPr>
          <p:nvPr/>
        </p:nvSpPr>
        <p:spPr bwMode="auto">
          <a:xfrm>
            <a:off x="3886200" y="5689600"/>
            <a:ext cx="1371600"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PELVIC KIDNEY</a:t>
            </a:r>
            <a:endParaRPr lang="ro-RO" altLang="en-US" sz="2000" b="1"/>
          </a:p>
        </p:txBody>
      </p:sp>
      <p:sp>
        <p:nvSpPr>
          <p:cNvPr id="11" name="Rectangle 7">
            <a:extLst>
              <a:ext uri="{FF2B5EF4-FFF2-40B4-BE49-F238E27FC236}">
                <a16:creationId xmlns:a16="http://schemas.microsoft.com/office/drawing/2014/main" id="{F6E76D79-6CC9-4F1C-BE98-ADC21874757F}"/>
              </a:ext>
            </a:extLst>
          </p:cNvPr>
          <p:cNvSpPr>
            <a:spLocks noChangeArrowheads="1"/>
          </p:cNvSpPr>
          <p:nvPr/>
        </p:nvSpPr>
        <p:spPr bwMode="auto">
          <a:xfrm>
            <a:off x="2133600" y="5689600"/>
            <a:ext cx="1676400" cy="646113"/>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a:t>HORSESHOE KIDNEY</a:t>
            </a:r>
            <a:endParaRPr lang="ro-RO" altLang="en-US" sz="1800" b="1"/>
          </a:p>
        </p:txBody>
      </p:sp>
      <p:sp>
        <p:nvSpPr>
          <p:cNvPr id="12" name="Rectangle 7">
            <a:extLst>
              <a:ext uri="{FF2B5EF4-FFF2-40B4-BE49-F238E27FC236}">
                <a16:creationId xmlns:a16="http://schemas.microsoft.com/office/drawing/2014/main" id="{FC024372-5837-4748-BC54-008AB0481415}"/>
              </a:ext>
            </a:extLst>
          </p:cNvPr>
          <p:cNvSpPr>
            <a:spLocks noChangeArrowheads="1"/>
          </p:cNvSpPr>
          <p:nvPr/>
        </p:nvSpPr>
        <p:spPr bwMode="auto">
          <a:xfrm>
            <a:off x="76200" y="5689600"/>
            <a:ext cx="1981200" cy="71120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b="1"/>
              <a:t>BODY DEFORMITIES</a:t>
            </a:r>
            <a:endParaRPr lang="ro-RO" altLang="en-US" sz="2000" b="1"/>
          </a:p>
        </p:txBody>
      </p:sp>
      <p:pic>
        <p:nvPicPr>
          <p:cNvPr id="13" name="Picture 7">
            <a:extLst>
              <a:ext uri="{FF2B5EF4-FFF2-40B4-BE49-F238E27FC236}">
                <a16:creationId xmlns:a16="http://schemas.microsoft.com/office/drawing/2014/main" id="{628EC76F-2906-4996-B8EE-5F80E4F31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08200"/>
            <a:ext cx="16764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a:extLst>
              <a:ext uri="{FF2B5EF4-FFF2-40B4-BE49-F238E27FC236}">
                <a16:creationId xmlns:a16="http://schemas.microsoft.com/office/drawing/2014/main" id="{459C1BF8-D699-46F5-9AAA-F1E53778C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666" r="18167"/>
          <a:stretch>
            <a:fillRect/>
          </a:stretch>
        </p:blipFill>
        <p:spPr bwMode="auto">
          <a:xfrm>
            <a:off x="2182813" y="3708400"/>
            <a:ext cx="1474787"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6" descr="DSC05620">
            <a:extLst>
              <a:ext uri="{FF2B5EF4-FFF2-40B4-BE49-F238E27FC236}">
                <a16:creationId xmlns:a16="http://schemas.microsoft.com/office/drawing/2014/main" id="{0B26A1BD-96B9-4E2F-8F24-E8996BB7A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472" t="43956" r="46155" b="20879"/>
          <a:stretch>
            <a:fillRect/>
          </a:stretch>
        </p:blipFill>
        <p:spPr bwMode="auto">
          <a:xfrm>
            <a:off x="7086600" y="3708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8D52B2DD-DB31-49BD-B988-9B4CE8748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708400"/>
            <a:ext cx="19812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8544C1AB-3E90-4EC4-8A73-161960547BF9}"/>
              </a:ext>
            </a:extLst>
          </p:cNvPr>
          <p:cNvPicPr>
            <a:picLocks noChangeAspect="1" noChangeArrowheads="1"/>
          </p:cNvPicPr>
          <p:nvPr/>
        </p:nvPicPr>
        <p:blipFill>
          <a:blip r:embed="rId8">
            <a:lum bright="-6000" contrast="6000"/>
            <a:extLst>
              <a:ext uri="{28A0092B-C50C-407E-A947-70E740481C1C}">
                <a14:useLocalDpi xmlns:a14="http://schemas.microsoft.com/office/drawing/2010/main" val="0"/>
              </a:ext>
            </a:extLst>
          </a:blip>
          <a:srcRect l="21153" t="5212" r="22629"/>
          <a:stretch>
            <a:fillRect/>
          </a:stretch>
        </p:blipFill>
        <p:spPr bwMode="auto">
          <a:xfrm>
            <a:off x="4724400" y="2108200"/>
            <a:ext cx="14478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Case 2 (2)">
            <a:extLst>
              <a:ext uri="{FF2B5EF4-FFF2-40B4-BE49-F238E27FC236}">
                <a16:creationId xmlns:a16="http://schemas.microsoft.com/office/drawing/2014/main" id="{5F58D636-5386-41C7-A02E-D8F25D307573}"/>
              </a:ext>
            </a:extLst>
          </p:cNvPr>
          <p:cNvPicPr>
            <a:picLocks noChangeAspect="1" noChangeArrowheads="1"/>
          </p:cNvPicPr>
          <p:nvPr/>
        </p:nvPicPr>
        <p:blipFill>
          <a:blip r:embed="rId9">
            <a:lum contrast="12000"/>
            <a:extLst>
              <a:ext uri="{28A0092B-C50C-407E-A947-70E740481C1C}">
                <a14:useLocalDpi xmlns:a14="http://schemas.microsoft.com/office/drawing/2010/main" val="0"/>
              </a:ext>
            </a:extLst>
          </a:blip>
          <a:srcRect l="12903" r="16129"/>
          <a:stretch>
            <a:fillRect/>
          </a:stretch>
        </p:blipFill>
        <p:spPr bwMode="auto">
          <a:xfrm>
            <a:off x="5334000" y="3708400"/>
            <a:ext cx="17700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9" descr="DSC06912">
            <a:extLst>
              <a:ext uri="{FF2B5EF4-FFF2-40B4-BE49-F238E27FC236}">
                <a16:creationId xmlns:a16="http://schemas.microsoft.com/office/drawing/2014/main" id="{713EB3A0-C095-43C5-9DE8-7EFB14D896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364" r="9091"/>
          <a:stretch>
            <a:fillRect/>
          </a:stretch>
        </p:blipFill>
        <p:spPr bwMode="auto">
          <a:xfrm>
            <a:off x="3592513" y="3708400"/>
            <a:ext cx="1817687"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0" descr="untitled">
            <a:extLst>
              <a:ext uri="{FF2B5EF4-FFF2-40B4-BE49-F238E27FC236}">
                <a16:creationId xmlns:a16="http://schemas.microsoft.com/office/drawing/2014/main" id="{9467BDF6-E26E-4422-A18D-D0C091E0E9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2108200"/>
            <a:ext cx="21336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a:extLst>
              <a:ext uri="{FF2B5EF4-FFF2-40B4-BE49-F238E27FC236}">
                <a16:creationId xmlns:a16="http://schemas.microsoft.com/office/drawing/2014/main" id="{4F2DF3FE-3276-4295-8DED-A2A9AFBE4B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2117725"/>
            <a:ext cx="213360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8EFB650A-C38A-4D02-BBD6-6C82083EA99F}"/>
              </a:ext>
            </a:extLst>
          </p:cNvPr>
          <p:cNvSpPr/>
          <p:nvPr/>
        </p:nvSpPr>
        <p:spPr>
          <a:xfrm>
            <a:off x="152400" y="0"/>
            <a:ext cx="8839200"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fontAlgn="auto" hangingPunct="0">
              <a:spcBef>
                <a:spcPts val="0"/>
              </a:spcBef>
              <a:spcAft>
                <a:spcPts val="0"/>
              </a:spcAft>
              <a:defRPr/>
            </a:pPr>
            <a:r>
              <a:rPr lang="en-US" sz="3600" b="1" spc="50" dirty="0">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ea typeface="+mn-ea"/>
                <a:cs typeface="Arial" pitchFamily="34" charset="0"/>
              </a:rPr>
              <a:t>Special </a:t>
            </a:r>
            <a:r>
              <a:rPr lang="en-US" sz="3600" b="1" spc="50" dirty="0" err="1">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ea typeface="+mn-ea"/>
                <a:cs typeface="Arial" pitchFamily="34" charset="0"/>
              </a:rPr>
              <a:t>i</a:t>
            </a:r>
            <a:r>
              <a:rPr lang="ro-RO" sz="3600" b="1" spc="50" dirty="0">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ea typeface="+mn-ea"/>
                <a:cs typeface="Arial" pitchFamily="34" charset="0"/>
              </a:rPr>
              <a:t>ndications</a:t>
            </a:r>
            <a:r>
              <a:rPr lang="en-US" sz="3600" b="1" spc="50" dirty="0">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ea typeface="+mn-ea"/>
                <a:cs typeface="Arial" pitchFamily="34" charset="0"/>
              </a:rPr>
              <a:t> of </a:t>
            </a:r>
            <a:r>
              <a:rPr lang="en-US" sz="3600" b="1" spc="50" dirty="0" err="1">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ea typeface="+mn-ea"/>
                <a:cs typeface="Arial" pitchFamily="34" charset="0"/>
              </a:rPr>
              <a:t>fURS</a:t>
            </a:r>
            <a:r>
              <a:rPr lang="en-US" sz="3600" b="1" spc="50" dirty="0">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ea typeface="+mn-ea"/>
                <a:cs typeface="Arial" pitchFamily="34" charset="0"/>
              </a:rPr>
              <a:t> and Lasers</a:t>
            </a:r>
            <a:endParaRPr lang="ro-RO" sz="3600" b="1" spc="50" dirty="0">
              <a:ln w="11430"/>
              <a:gradFill>
                <a:gsLst>
                  <a:gs pos="25000">
                    <a:srgbClr val="E40059">
                      <a:satMod val="155000"/>
                    </a:srgbClr>
                  </a:gs>
                  <a:gs pos="100000">
                    <a:srgbClr val="E40059">
                      <a:shade val="45000"/>
                      <a:satMod val="165000"/>
                    </a:srgbClr>
                  </a:gs>
                </a:gsLst>
                <a:lin ang="5400000"/>
              </a:gradFill>
              <a:effectLst>
                <a:outerShdw blurRad="76200" dist="50800" dir="5400000" algn="tl" rotWithShape="0">
                  <a:srgbClr val="000000">
                    <a:alpha val="65000"/>
                  </a:srgbClr>
                </a:outerShdw>
              </a:effectLst>
              <a:ea typeface="+mn-ea"/>
              <a:cs typeface="Arial" pitchFamily="34" charset="0"/>
            </a:endParaRPr>
          </a:p>
        </p:txBody>
      </p:sp>
    </p:spTree>
    <p:extLst>
      <p:ext uri="{BB962C8B-B14F-4D97-AF65-F5344CB8AC3E}">
        <p14:creationId xmlns:p14="http://schemas.microsoft.com/office/powerpoint/2010/main" val="25922145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125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125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125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125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par>
                                <p:cTn id="32" presetID="6" presetClass="entr" presetSubtype="16" fill="hold" nodeType="withEffect">
                                  <p:stCondLst>
                                    <p:cond delay="125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125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125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par>
                                <p:cTn id="41" presetID="6" presetClass="entr" presetSubtype="16" fill="hold" nodeType="withEffect">
                                  <p:stCondLst>
                                    <p:cond delay="125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2000"/>
                                        <p:tgtEl>
                                          <p:spTgt spid="16"/>
                                        </p:tgtEl>
                                      </p:cBhvr>
                                    </p:animEffect>
                                  </p:childTnLst>
                                </p:cTn>
                              </p:par>
                              <p:par>
                                <p:cTn id="44" presetID="6" presetClass="entr" presetSubtype="16" fill="hold" nodeType="withEffect">
                                  <p:stCondLst>
                                    <p:cond delay="125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par>
                                <p:cTn id="47" presetID="6" presetClass="entr" presetSubtype="16" fill="hold" nodeType="withEffect">
                                  <p:stCondLst>
                                    <p:cond delay="125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par>
                                <p:cTn id="50" presetID="6" presetClass="entr" presetSubtype="16" fill="hold" nodeType="withEffect">
                                  <p:stCondLst>
                                    <p:cond delay="125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par>
                                <p:cTn id="53" presetID="6" presetClass="entr" presetSubtype="16" fill="hold" nodeType="withEffect">
                                  <p:stCondLst>
                                    <p:cond delay="1250"/>
                                  </p:stCondLst>
                                  <p:childTnLst>
                                    <p:set>
                                      <p:cBhvr>
                                        <p:cTn id="54" dur="1" fill="hold">
                                          <p:stCondLst>
                                            <p:cond delay="0"/>
                                          </p:stCondLst>
                                        </p:cTn>
                                        <p:tgtEl>
                                          <p:spTgt spid="20"/>
                                        </p:tgtEl>
                                        <p:attrNameLst>
                                          <p:attrName>style.visibility</p:attrName>
                                        </p:attrNameLst>
                                      </p:cBhvr>
                                      <p:to>
                                        <p:strVal val="visible"/>
                                      </p:to>
                                    </p:set>
                                    <p:animEffect transition="in" filter="circle(in)">
                                      <p:cBhvr>
                                        <p:cTn id="55" dur="2000"/>
                                        <p:tgtEl>
                                          <p:spTgt spid="20"/>
                                        </p:tgtEl>
                                      </p:cBhvr>
                                    </p:animEffect>
                                  </p:childTnLst>
                                </p:cTn>
                              </p:par>
                              <p:par>
                                <p:cTn id="56" presetID="6" presetClass="entr" presetSubtype="16" fill="hold" nodeType="withEffect">
                                  <p:stCondLst>
                                    <p:cond delay="1250"/>
                                  </p:stCondLst>
                                  <p:childTnLst>
                                    <p:set>
                                      <p:cBhvr>
                                        <p:cTn id="57" dur="1" fill="hold">
                                          <p:stCondLst>
                                            <p:cond delay="0"/>
                                          </p:stCondLst>
                                        </p:cTn>
                                        <p:tgtEl>
                                          <p:spTgt spid="21"/>
                                        </p:tgtEl>
                                        <p:attrNameLst>
                                          <p:attrName>style.visibility</p:attrName>
                                        </p:attrNameLst>
                                      </p:cBhvr>
                                      <p:to>
                                        <p:strVal val="visible"/>
                                      </p:to>
                                    </p:set>
                                    <p:animEffect transition="in" filter="circle(in)">
                                      <p:cBhvr>
                                        <p:cTn id="5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8">
            <a:extLst>
              <a:ext uri="{FF2B5EF4-FFF2-40B4-BE49-F238E27FC236}">
                <a16:creationId xmlns:a16="http://schemas.microsoft.com/office/drawing/2014/main" id="{9D79C173-F433-4B89-A811-D78261EA40E4}"/>
              </a:ext>
            </a:extLst>
          </p:cNvPr>
          <p:cNvSpPr>
            <a:spLocks noChangeArrowheads="1"/>
          </p:cNvSpPr>
          <p:nvPr/>
        </p:nvSpPr>
        <p:spPr bwMode="auto">
          <a:xfrm>
            <a:off x="838200" y="4445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dirty="0">
                <a:solidFill>
                  <a:srgbClr val="FFFF00"/>
                </a:solidFill>
              </a:rPr>
              <a:t>URS FUTURE PERSPECTIVES: 3D</a:t>
            </a:r>
          </a:p>
        </p:txBody>
      </p:sp>
      <p:pic>
        <p:nvPicPr>
          <p:cNvPr id="107522" name="Picture 2">
            <a:extLst>
              <a:ext uri="{FF2B5EF4-FFF2-40B4-BE49-F238E27FC236}">
                <a16:creationId xmlns:a16="http://schemas.microsoft.com/office/drawing/2014/main" id="{772909E7-F0CD-4A8F-A43E-641808EF3E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3197225"/>
            <a:ext cx="49276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umor%203D.mpg">
            <a:hlinkClick r:id="" action="ppaction://media"/>
            <a:extLst>
              <a:ext uri="{FF2B5EF4-FFF2-40B4-BE49-F238E27FC236}">
                <a16:creationId xmlns:a16="http://schemas.microsoft.com/office/drawing/2014/main" id="{240E4C24-07CA-4908-95FF-7062FE937C26}"/>
              </a:ext>
            </a:extLst>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5075238" y="5486400"/>
            <a:ext cx="1630362"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8">
            <a:extLst>
              <a:ext uri="{FF2B5EF4-FFF2-40B4-BE49-F238E27FC236}">
                <a16:creationId xmlns:a16="http://schemas.microsoft.com/office/drawing/2014/main" id="{ACFFFF3B-CC6E-45F9-880F-40EE46DEDC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400" y="3200400"/>
            <a:ext cx="1524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a:extLst>
              <a:ext uri="{FF2B5EF4-FFF2-40B4-BE49-F238E27FC236}">
                <a16:creationId xmlns:a16="http://schemas.microsoft.com/office/drawing/2014/main" id="{100B8A1C-C46B-4E30-AEAC-146E555ABA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1974" t="11462" r="21184" b="21404"/>
          <a:stretch>
            <a:fillRect/>
          </a:stretch>
        </p:blipFill>
        <p:spPr bwMode="auto">
          <a:xfrm>
            <a:off x="5151438" y="3181350"/>
            <a:ext cx="2087562"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0">
            <a:extLst>
              <a:ext uri="{FF2B5EF4-FFF2-40B4-BE49-F238E27FC236}">
                <a16:creationId xmlns:a16="http://schemas.microsoft.com/office/drawing/2014/main" id="{24E053F7-574D-4073-8A8E-F4CAAF4CF2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1562" t="26111" r="38646" b="49258"/>
          <a:stretch>
            <a:fillRect/>
          </a:stretch>
        </p:blipFill>
        <p:spPr bwMode="auto">
          <a:xfrm>
            <a:off x="38100" y="666750"/>
            <a:ext cx="91059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ti%20H%203D.mpeg.mpg">
            <a:hlinkClick r:id="" action="ppaction://media"/>
            <a:extLst>
              <a:ext uri="{FF2B5EF4-FFF2-40B4-BE49-F238E27FC236}">
                <a16:creationId xmlns:a16="http://schemas.microsoft.com/office/drawing/2014/main" id="{DBE4A00F-E9F0-4D3F-9978-9AAED0840A28}"/>
              </a:ext>
            </a:extLst>
          </p:cNvPr>
          <p:cNvPicPr>
            <a:picLocks noRot="1" noChangeAspect="1"/>
          </p:cNvPicPr>
          <p:nvPr>
            <a:videoFile r:link="rId2"/>
          </p:nvPr>
        </p:nvPicPr>
        <p:blipFill>
          <a:blip r:embed="rId11">
            <a:extLst>
              <a:ext uri="{28A0092B-C50C-407E-A947-70E740481C1C}">
                <a14:useLocalDpi xmlns:a14="http://schemas.microsoft.com/office/drawing/2010/main" val="0"/>
              </a:ext>
            </a:extLst>
          </a:blip>
          <a:srcRect/>
          <a:stretch>
            <a:fillRect/>
          </a:stretch>
        </p:blipFill>
        <p:spPr bwMode="auto">
          <a:xfrm>
            <a:off x="6629400" y="54864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adar%203D.mpeg.mpg">
            <a:hlinkClick r:id="" action="ppaction://media"/>
            <a:extLst>
              <a:ext uri="{FF2B5EF4-FFF2-40B4-BE49-F238E27FC236}">
                <a16:creationId xmlns:a16="http://schemas.microsoft.com/office/drawing/2014/main" id="{9F85D637-1EAF-4BC8-AE87-213F7CD97A16}"/>
              </a:ext>
            </a:extLst>
          </p:cNvPr>
          <p:cNvPicPr>
            <a:picLocks noRot="1" noChangeAspect="1"/>
          </p:cNvPicPr>
          <p:nvPr>
            <a:videoFile r:link="rId3"/>
          </p:nvPr>
        </p:nvPicPr>
        <p:blipFill>
          <a:blip r:embed="rId12">
            <a:extLst>
              <a:ext uri="{28A0092B-C50C-407E-A947-70E740481C1C}">
                <a14:useLocalDpi xmlns:a14="http://schemas.microsoft.com/office/drawing/2010/main" val="0"/>
              </a:ext>
            </a:extLst>
          </a:blip>
          <a:srcRect/>
          <a:stretch>
            <a:fillRect/>
          </a:stretch>
        </p:blipFill>
        <p:spPr bwMode="auto">
          <a:xfrm>
            <a:off x="7848600" y="5486400"/>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8-Point Star 9">
            <a:extLst>
              <a:ext uri="{FF2B5EF4-FFF2-40B4-BE49-F238E27FC236}">
                <a16:creationId xmlns:a16="http://schemas.microsoft.com/office/drawing/2014/main" id="{D56BB5BC-80AA-41B7-BC68-8E6D955275F8}"/>
              </a:ext>
            </a:extLst>
          </p:cNvPr>
          <p:cNvSpPr/>
          <p:nvPr/>
        </p:nvSpPr>
        <p:spPr>
          <a:xfrm>
            <a:off x="76200" y="0"/>
            <a:ext cx="914400" cy="9144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dirty="0">
                <a:latin typeface="Arial Black" panose="020B0A04020102020204" pitchFamily="34" charset="0"/>
              </a:rPr>
              <a:t>3</a:t>
            </a:r>
          </a:p>
        </p:txBody>
      </p:sp>
      <p:sp>
        <p:nvSpPr>
          <p:cNvPr id="7" name="Title 6">
            <a:extLst>
              <a:ext uri="{FF2B5EF4-FFF2-40B4-BE49-F238E27FC236}">
                <a16:creationId xmlns:a16="http://schemas.microsoft.com/office/drawing/2014/main" id="{2464D0BA-DE99-4DD8-8C58-92BD8172F21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6570838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372" fill="hold"/>
                                        <p:tgtEl>
                                          <p:spTgt spid="2"/>
                                        </p:tgtEl>
                                      </p:cBhvr>
                                    </p:cmd>
                                  </p:childTnLst>
                                </p:cTn>
                              </p:par>
                              <p:par>
                                <p:cTn id="7" presetID="1" presetClass="mediacall" presetSubtype="0" fill="hold" nodeType="withEffect">
                                  <p:stCondLst>
                                    <p:cond delay="0"/>
                                  </p:stCondLst>
                                  <p:childTnLst>
                                    <p:cmd type="call" cmd="playFrom(0.0)">
                                      <p:cBhvr>
                                        <p:cTn id="8" dur="11167" fill="hold"/>
                                        <p:tgtEl>
                                          <p:spTgt spid="3"/>
                                        </p:tgtEl>
                                      </p:cBhvr>
                                    </p:cmd>
                                  </p:childTnLst>
                                </p:cTn>
                              </p:par>
                              <p:par>
                                <p:cTn id="9" presetID="1" presetClass="mediacall" presetSubtype="0" fill="hold" nodeType="withEffect">
                                  <p:stCondLst>
                                    <p:cond delay="0"/>
                                  </p:stCondLst>
                                  <p:childTnLst>
                                    <p:cmd type="call" cmd="playFrom(0.0)">
                                      <p:cBhvr>
                                        <p:cTn id="10" dur="9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3000" fill="hold" display="0">
                  <p:stCondLst>
                    <p:cond delay="indefinite"/>
                  </p:stCondLst>
                </p:cTn>
                <p:tgtEl>
                  <p:spTgt spid="2"/>
                </p:tgtEl>
              </p:cMediaNode>
            </p:video>
            <p:video>
              <p:cMediaNode vol="80000">
                <p:cTn id="12" repeatCount="3000" fill="hold" display="0">
                  <p:stCondLst>
                    <p:cond delay="indefinite"/>
                  </p:stCondLst>
                </p:cTn>
                <p:tgtEl>
                  <p:spTgt spid="3"/>
                </p:tgtEl>
              </p:cMediaNode>
            </p:video>
            <p:video>
              <p:cMediaNode vol="80000">
                <p:cTn id="13" repeatCount="3000"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73E37E-8C68-2E42-AAAA-5D1A8F8986E7}"/>
              </a:ext>
            </a:extLst>
          </p:cNvPr>
          <p:cNvSpPr>
            <a:spLocks noGrp="1"/>
          </p:cNvSpPr>
          <p:nvPr>
            <p:ph idx="1"/>
          </p:nvPr>
        </p:nvSpPr>
        <p:spPr>
          <a:xfrm>
            <a:off x="380999" y="1719071"/>
            <a:ext cx="8407893" cy="4783082"/>
          </a:xfrm>
        </p:spPr>
        <p:txBody>
          <a:bodyPr/>
          <a:lstStyle/>
          <a:p>
            <a:r>
              <a:rPr lang="en-US" sz="2200" dirty="0">
                <a:solidFill>
                  <a:schemeClr val="tx1"/>
                </a:solidFill>
              </a:rPr>
              <a:t>There has been significant improvement in the optics, maneuverability and durability of the ureteroscopes </a:t>
            </a:r>
          </a:p>
          <a:p>
            <a:r>
              <a:rPr lang="en-US" sz="2200" dirty="0"/>
              <a:t>With a</a:t>
            </a:r>
            <a:r>
              <a:rPr lang="en-US" sz="2200" dirty="0">
                <a:solidFill>
                  <a:schemeClr val="tx1"/>
                </a:solidFill>
              </a:rPr>
              <a:t>dvanced large selection of ancillary </a:t>
            </a:r>
            <a:r>
              <a:rPr lang="en-US" sz="2200" dirty="0" err="1">
                <a:solidFill>
                  <a:schemeClr val="tx1"/>
                </a:solidFill>
              </a:rPr>
              <a:t>equipments</a:t>
            </a:r>
            <a:r>
              <a:rPr lang="en-US" sz="2200" dirty="0">
                <a:solidFill>
                  <a:schemeClr val="tx1"/>
                </a:solidFill>
              </a:rPr>
              <a:t>, LASER, baskets, access sheaths…</a:t>
            </a:r>
          </a:p>
          <a:p>
            <a:r>
              <a:rPr lang="en-US" sz="2200" dirty="0">
                <a:solidFill>
                  <a:schemeClr val="tx1"/>
                </a:solidFill>
              </a:rPr>
              <a:t>This has led to wider indications for the use of ureteroscopy performing endoluminal endourological procedures, diagnostic and therapeutic</a:t>
            </a:r>
          </a:p>
          <a:p>
            <a:r>
              <a:rPr lang="en-US" sz="2200" dirty="0">
                <a:solidFill>
                  <a:schemeClr val="tx1"/>
                </a:solidFill>
              </a:rPr>
              <a:t>Ureteroscopy is safe and effective mini-invasive way of treating stones in all locations of the urinary tract subject to surgeon’s experience</a:t>
            </a:r>
          </a:p>
          <a:p>
            <a:r>
              <a:rPr lang="en-US" sz="2200" dirty="0">
                <a:solidFill>
                  <a:schemeClr val="tx1"/>
                </a:solidFill>
              </a:rPr>
              <a:t>Further advances in technology might increase the range of URS indications and improve its safety</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3" name="Title 2">
            <a:extLst>
              <a:ext uri="{FF2B5EF4-FFF2-40B4-BE49-F238E27FC236}">
                <a16:creationId xmlns:a16="http://schemas.microsoft.com/office/drawing/2014/main" id="{BCF11B01-D143-5E43-B06B-29A6F254AA09}"/>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3904090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7"/>
          <p:cNvPicPr>
            <a:picLocks noChangeAspect="1"/>
          </p:cNvPicPr>
          <p:nvPr/>
        </p:nvPicPr>
        <p:blipFill>
          <a:blip r:embed="rId2"/>
          <a:srcRect/>
          <a:stretch>
            <a:fillRect/>
          </a:stretch>
        </p:blipFill>
        <p:spPr bwMode="auto">
          <a:xfrm>
            <a:off x="0" y="4572000"/>
            <a:ext cx="5035550" cy="2051050"/>
          </a:xfrm>
          <a:prstGeom prst="rect">
            <a:avLst/>
          </a:prstGeom>
          <a:noFill/>
          <a:ln w="9525">
            <a:noFill/>
            <a:miter lim="800000"/>
            <a:headEnd/>
            <a:tailEnd/>
          </a:ln>
        </p:spPr>
      </p:pic>
      <p:pic>
        <p:nvPicPr>
          <p:cNvPr id="17413" name="Picture 8"/>
          <p:cNvPicPr>
            <a:picLocks noChangeAspect="1"/>
          </p:cNvPicPr>
          <p:nvPr/>
        </p:nvPicPr>
        <p:blipFill>
          <a:blip r:embed="rId3"/>
          <a:srcRect/>
          <a:stretch>
            <a:fillRect/>
          </a:stretch>
        </p:blipFill>
        <p:spPr bwMode="auto">
          <a:xfrm>
            <a:off x="4597256" y="753026"/>
            <a:ext cx="4622800" cy="1765300"/>
          </a:xfrm>
          <a:prstGeom prst="rect">
            <a:avLst/>
          </a:prstGeom>
          <a:noFill/>
          <a:ln w="9525">
            <a:noFill/>
            <a:miter lim="800000"/>
            <a:headEnd/>
            <a:tailEnd/>
          </a:ln>
        </p:spPr>
      </p:pic>
      <p:pic>
        <p:nvPicPr>
          <p:cNvPr id="17414" name="Picture 9"/>
          <p:cNvPicPr>
            <a:picLocks noChangeAspect="1"/>
          </p:cNvPicPr>
          <p:nvPr/>
        </p:nvPicPr>
        <p:blipFill>
          <a:blip r:embed="rId4"/>
          <a:srcRect/>
          <a:stretch>
            <a:fillRect/>
          </a:stretch>
        </p:blipFill>
        <p:spPr bwMode="auto">
          <a:xfrm>
            <a:off x="5181600" y="4479925"/>
            <a:ext cx="3962400" cy="2378075"/>
          </a:xfrm>
          <a:prstGeom prst="rect">
            <a:avLst/>
          </a:prstGeom>
          <a:noFill/>
          <a:ln w="9525">
            <a:noFill/>
            <a:miter lim="800000"/>
            <a:headEnd/>
            <a:tailEnd/>
          </a:ln>
        </p:spPr>
      </p:pic>
      <p:pic>
        <p:nvPicPr>
          <p:cNvPr id="17415" name="Picture 10"/>
          <p:cNvPicPr>
            <a:picLocks noChangeAspect="1"/>
          </p:cNvPicPr>
          <p:nvPr/>
        </p:nvPicPr>
        <p:blipFill>
          <a:blip r:embed="rId5"/>
          <a:srcRect/>
          <a:stretch>
            <a:fillRect/>
          </a:stretch>
        </p:blipFill>
        <p:spPr bwMode="auto">
          <a:xfrm>
            <a:off x="4953000" y="2518326"/>
            <a:ext cx="4191000" cy="2528337"/>
          </a:xfrm>
          <a:prstGeom prst="rect">
            <a:avLst/>
          </a:prstGeom>
          <a:noFill/>
          <a:ln w="9525">
            <a:noFill/>
            <a:miter lim="800000"/>
            <a:headEnd/>
            <a:tailEnd/>
          </a:ln>
        </p:spPr>
      </p:pic>
      <p:pic>
        <p:nvPicPr>
          <p:cNvPr id="8" name="Picture 3"/>
          <p:cNvPicPr>
            <a:picLocks noChangeAspect="1"/>
          </p:cNvPicPr>
          <p:nvPr/>
        </p:nvPicPr>
        <p:blipFill>
          <a:blip r:embed="rId6"/>
          <a:srcRect/>
          <a:stretch>
            <a:fillRect/>
          </a:stretch>
        </p:blipFill>
        <p:spPr bwMode="auto">
          <a:xfrm>
            <a:off x="0" y="1143000"/>
            <a:ext cx="4752532" cy="2667000"/>
          </a:xfrm>
          <a:prstGeom prst="rect">
            <a:avLst/>
          </a:prstGeom>
          <a:noFill/>
          <a:ln w="9525">
            <a:noFill/>
            <a:miter lim="800000"/>
            <a:headEnd/>
            <a:tailEnd/>
          </a:ln>
        </p:spPr>
      </p:pic>
      <p:sp>
        <p:nvSpPr>
          <p:cNvPr id="10" name="Title 9"/>
          <p:cNvSpPr>
            <a:spLocks noGrp="1"/>
          </p:cNvSpPr>
          <p:nvPr>
            <p:ph type="title"/>
          </p:nvPr>
        </p:nvSpPr>
        <p:spPr>
          <a:xfrm>
            <a:off x="426244" y="-141479"/>
            <a:ext cx="8189912" cy="1295400"/>
          </a:xfrm>
        </p:spPr>
        <p:txBody>
          <a:bodyPr/>
          <a:lstStyle/>
          <a:p>
            <a:r>
              <a:rPr lang="en-US" dirty="0">
                <a:solidFill>
                  <a:srgbClr val="FFFF00"/>
                </a:solidFill>
              </a:rPr>
              <a:t>Thank You</a:t>
            </a:r>
          </a:p>
        </p:txBody>
      </p:sp>
      <p:sp>
        <p:nvSpPr>
          <p:cNvPr id="11" name="Content Placeholder 10"/>
          <p:cNvSpPr>
            <a:spLocks noGrp="1"/>
          </p:cNvSpPr>
          <p:nvPr>
            <p:ph idx="1"/>
          </p:nvPr>
        </p:nvSpPr>
        <p:spPr/>
        <p:txBody>
          <a:bodyPr/>
          <a:lstStyle/>
          <a:p>
            <a:endParaRPr lang="en-US" dirty="0"/>
          </a:p>
          <a:p>
            <a:endParaRPr lang="en-US" dirty="0"/>
          </a:p>
          <a:p>
            <a:endParaRPr lang="en-US" dirty="0"/>
          </a:p>
          <a:p>
            <a:endParaRPr lang="en-US" dirty="0"/>
          </a:p>
          <a:p>
            <a:pPr>
              <a:buNone/>
            </a:pPr>
            <a:endParaRPr lang="en-US" dirty="0"/>
          </a:p>
          <a:p>
            <a:pPr>
              <a:buNone/>
            </a:pPr>
            <a:endParaRPr lang="en-US" sz="1800" dirty="0">
              <a:solidFill>
                <a:srgbClr val="000000"/>
              </a:solidFill>
            </a:endParaRPr>
          </a:p>
        </p:txBody>
      </p:sp>
      <p:sp>
        <p:nvSpPr>
          <p:cNvPr id="12" name="Text Placeholder 11"/>
          <p:cNvSpPr>
            <a:spLocks noGrp="1"/>
          </p:cNvSpPr>
          <p:nvPr>
            <p:ph type="body" sz="quarter" idx="11"/>
          </p:nvPr>
        </p:nvSpPr>
        <p:spPr/>
        <p:txBody>
          <a:bodyPr/>
          <a:lstStyle/>
          <a:p>
            <a:endParaRPr lang="en-US" dirty="0"/>
          </a:p>
        </p:txBody>
      </p:sp>
      <p:sp>
        <p:nvSpPr>
          <p:cNvPr id="13" name="Text Placeholder 12"/>
          <p:cNvSpPr>
            <a:spLocks noGrp="1"/>
          </p:cNvSpPr>
          <p:nvPr>
            <p:ph type="body" sz="quarter" idx="12"/>
          </p:nvPr>
        </p:nvSpPr>
        <p:spPr/>
        <p:txBody>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Line 2">
            <a:extLst>
              <a:ext uri="{FF2B5EF4-FFF2-40B4-BE49-F238E27FC236}">
                <a16:creationId xmlns:a16="http://schemas.microsoft.com/office/drawing/2014/main" id="{A152C21A-7B43-46C5-84A6-A565EF8E5A59}"/>
              </a:ext>
            </a:extLst>
          </p:cNvPr>
          <p:cNvSpPr>
            <a:spLocks noChangeShapeType="1"/>
          </p:cNvSpPr>
          <p:nvPr/>
        </p:nvSpPr>
        <p:spPr bwMode="auto">
          <a:xfrm>
            <a:off x="609600" y="1981200"/>
            <a:ext cx="0" cy="43434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4" name="Line 3">
            <a:extLst>
              <a:ext uri="{FF2B5EF4-FFF2-40B4-BE49-F238E27FC236}">
                <a16:creationId xmlns:a16="http://schemas.microsoft.com/office/drawing/2014/main" id="{9C468AA9-91B0-4391-B493-11B97F1A838B}"/>
              </a:ext>
            </a:extLst>
          </p:cNvPr>
          <p:cNvSpPr>
            <a:spLocks noChangeShapeType="1"/>
          </p:cNvSpPr>
          <p:nvPr/>
        </p:nvSpPr>
        <p:spPr bwMode="auto">
          <a:xfrm>
            <a:off x="642938" y="6324600"/>
            <a:ext cx="839946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5" name="Freeform 4">
            <a:extLst>
              <a:ext uri="{FF2B5EF4-FFF2-40B4-BE49-F238E27FC236}">
                <a16:creationId xmlns:a16="http://schemas.microsoft.com/office/drawing/2014/main" id="{6788D2BA-87D4-46CD-873C-B50E7D49D126}"/>
              </a:ext>
            </a:extLst>
          </p:cNvPr>
          <p:cNvSpPr>
            <a:spLocks/>
          </p:cNvSpPr>
          <p:nvPr/>
        </p:nvSpPr>
        <p:spPr bwMode="auto">
          <a:xfrm>
            <a:off x="576263" y="2057400"/>
            <a:ext cx="7585075" cy="4114800"/>
          </a:xfrm>
          <a:custGeom>
            <a:avLst/>
            <a:gdLst>
              <a:gd name="T0" fmla="*/ 0 w 2736"/>
              <a:gd name="T1" fmla="*/ 2147483647 h 1440"/>
              <a:gd name="T2" fmla="*/ 2147483647 w 2736"/>
              <a:gd name="T3" fmla="*/ 2147483647 h 1440"/>
              <a:gd name="T4" fmla="*/ 2147483647 w 2736"/>
              <a:gd name="T5" fmla="*/ 2147483647 h 1440"/>
              <a:gd name="T6" fmla="*/ 2147483647 w 2736"/>
              <a:gd name="T7" fmla="*/ 0 h 1440"/>
              <a:gd name="T8" fmla="*/ 0 60000 65536"/>
              <a:gd name="T9" fmla="*/ 0 60000 65536"/>
              <a:gd name="T10" fmla="*/ 0 60000 65536"/>
              <a:gd name="T11" fmla="*/ 0 60000 65536"/>
              <a:gd name="T12" fmla="*/ 0 w 2736"/>
              <a:gd name="T13" fmla="*/ 0 h 1440"/>
              <a:gd name="T14" fmla="*/ 2736 w 2736"/>
              <a:gd name="T15" fmla="*/ 1440 h 1440"/>
            </a:gdLst>
            <a:ahLst/>
            <a:cxnLst>
              <a:cxn ang="T8">
                <a:pos x="T0" y="T1"/>
              </a:cxn>
              <a:cxn ang="T9">
                <a:pos x="T2" y="T3"/>
              </a:cxn>
              <a:cxn ang="T10">
                <a:pos x="T4" y="T5"/>
              </a:cxn>
              <a:cxn ang="T11">
                <a:pos x="T6" y="T7"/>
              </a:cxn>
            </a:cxnLst>
            <a:rect l="T12" t="T13" r="T14" b="T15"/>
            <a:pathLst>
              <a:path w="2736" h="1440">
                <a:moveTo>
                  <a:pt x="0" y="1440"/>
                </a:moveTo>
                <a:cubicBezTo>
                  <a:pt x="220" y="1432"/>
                  <a:pt x="440" y="1424"/>
                  <a:pt x="768" y="1296"/>
                </a:cubicBezTo>
                <a:cubicBezTo>
                  <a:pt x="1096" y="1168"/>
                  <a:pt x="1640" y="888"/>
                  <a:pt x="1968" y="672"/>
                </a:cubicBezTo>
                <a:cubicBezTo>
                  <a:pt x="2296" y="456"/>
                  <a:pt x="2608" y="112"/>
                  <a:pt x="2736" y="0"/>
                </a:cubicBezTo>
              </a:path>
            </a:pathLst>
          </a:custGeom>
          <a:noFill/>
          <a:ln w="63500">
            <a:solidFill>
              <a:srgbClr val="8B2ED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133" name="Rectangle 5">
            <a:extLst>
              <a:ext uri="{FF2B5EF4-FFF2-40B4-BE49-F238E27FC236}">
                <a16:creationId xmlns:a16="http://schemas.microsoft.com/office/drawing/2014/main" id="{7EA88281-7E69-465C-9D3C-C2120D1975FD}"/>
              </a:ext>
            </a:extLst>
          </p:cNvPr>
          <p:cNvSpPr>
            <a:spLocks noChangeArrowheads="1"/>
          </p:cNvSpPr>
          <p:nvPr/>
        </p:nvSpPr>
        <p:spPr bwMode="auto">
          <a:xfrm flipV="1">
            <a:off x="0" y="6024563"/>
            <a:ext cx="381000" cy="366712"/>
          </a:xfrm>
          <a:prstGeom prst="rect">
            <a:avLst/>
          </a:prstGeom>
          <a:noFill/>
          <a:ln w="9525">
            <a:noFill/>
            <a:miter lim="800000"/>
            <a:headEnd/>
            <a:tailEnd/>
          </a:ln>
        </p:spPr>
        <p:txBody>
          <a:bodyPr>
            <a:spAutoFit/>
          </a:bodyPr>
          <a:lstStyle/>
          <a:p>
            <a:pPr eaLnBrk="0" hangingPunct="0">
              <a:defRPr/>
            </a:pPr>
            <a:r>
              <a:rPr lang="en-US" dirty="0">
                <a:solidFill>
                  <a:schemeClr val="bg1">
                    <a:lumMod val="50000"/>
                  </a:schemeClr>
                </a:solidFill>
                <a:latin typeface="Arial" charset="0"/>
              </a:rPr>
              <a:t>0</a:t>
            </a:r>
          </a:p>
        </p:txBody>
      </p:sp>
      <p:sp>
        <p:nvSpPr>
          <p:cNvPr id="18437" name="Rectangle 6">
            <a:extLst>
              <a:ext uri="{FF2B5EF4-FFF2-40B4-BE49-F238E27FC236}">
                <a16:creationId xmlns:a16="http://schemas.microsoft.com/office/drawing/2014/main" id="{8A9079A0-3A8E-4441-BB32-13E237D5E5F5}"/>
              </a:ext>
            </a:extLst>
          </p:cNvPr>
          <p:cNvSpPr>
            <a:spLocks noChangeArrowheads="1"/>
          </p:cNvSpPr>
          <p:nvPr/>
        </p:nvSpPr>
        <p:spPr bwMode="auto">
          <a:xfrm>
            <a:off x="439738" y="63246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b="1"/>
              <a:t>1990</a:t>
            </a:r>
          </a:p>
        </p:txBody>
      </p:sp>
      <p:sp>
        <p:nvSpPr>
          <p:cNvPr id="18438" name="Rectangle 7">
            <a:extLst>
              <a:ext uri="{FF2B5EF4-FFF2-40B4-BE49-F238E27FC236}">
                <a16:creationId xmlns:a16="http://schemas.microsoft.com/office/drawing/2014/main" id="{4BFD2C5A-29FE-447A-9ED6-F3E7DC8B6181}"/>
              </a:ext>
            </a:extLst>
          </p:cNvPr>
          <p:cNvSpPr>
            <a:spLocks noChangeArrowheads="1"/>
          </p:cNvSpPr>
          <p:nvPr/>
        </p:nvSpPr>
        <p:spPr bwMode="auto">
          <a:xfrm>
            <a:off x="2862263" y="6329363"/>
            <a:ext cx="69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b="1"/>
              <a:t>1996</a:t>
            </a:r>
          </a:p>
        </p:txBody>
      </p:sp>
      <p:sp>
        <p:nvSpPr>
          <p:cNvPr id="18439" name="Rectangle 8">
            <a:extLst>
              <a:ext uri="{FF2B5EF4-FFF2-40B4-BE49-F238E27FC236}">
                <a16:creationId xmlns:a16="http://schemas.microsoft.com/office/drawing/2014/main" id="{7EC771FF-092C-4E71-9B7B-03B5400B4EA7}"/>
              </a:ext>
            </a:extLst>
          </p:cNvPr>
          <p:cNvSpPr>
            <a:spLocks noChangeArrowheads="1"/>
          </p:cNvSpPr>
          <p:nvPr/>
        </p:nvSpPr>
        <p:spPr bwMode="auto">
          <a:xfrm>
            <a:off x="8161338" y="6329363"/>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b="1"/>
              <a:t>2008</a:t>
            </a:r>
          </a:p>
        </p:txBody>
      </p:sp>
      <p:sp>
        <p:nvSpPr>
          <p:cNvPr id="18440" name="Rectangle 9">
            <a:extLst>
              <a:ext uri="{FF2B5EF4-FFF2-40B4-BE49-F238E27FC236}">
                <a16:creationId xmlns:a16="http://schemas.microsoft.com/office/drawing/2014/main" id="{5270210C-E12B-417E-A16F-7D8489F9EDF8}"/>
              </a:ext>
            </a:extLst>
          </p:cNvPr>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3200" b="1" dirty="0">
              <a:solidFill>
                <a:schemeClr val="hlink"/>
              </a:solidFill>
            </a:endParaRPr>
          </a:p>
        </p:txBody>
      </p:sp>
      <p:sp>
        <p:nvSpPr>
          <p:cNvPr id="18441" name="Rectangle 10">
            <a:extLst>
              <a:ext uri="{FF2B5EF4-FFF2-40B4-BE49-F238E27FC236}">
                <a16:creationId xmlns:a16="http://schemas.microsoft.com/office/drawing/2014/main" id="{860A0BD9-0EC0-41A6-82A3-DCCEB3AFC700}"/>
              </a:ext>
            </a:extLst>
          </p:cNvPr>
          <p:cNvSpPr>
            <a:spLocks noChangeArrowheads="1"/>
          </p:cNvSpPr>
          <p:nvPr/>
        </p:nvSpPr>
        <p:spPr bwMode="auto">
          <a:xfrm>
            <a:off x="5722938" y="6329363"/>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800" b="1"/>
              <a:t>2002</a:t>
            </a:r>
          </a:p>
        </p:txBody>
      </p:sp>
      <p:sp>
        <p:nvSpPr>
          <p:cNvPr id="48139" name="Rectangle 11">
            <a:extLst>
              <a:ext uri="{FF2B5EF4-FFF2-40B4-BE49-F238E27FC236}">
                <a16:creationId xmlns:a16="http://schemas.microsoft.com/office/drawing/2014/main" id="{701E554E-4BE6-475F-AB78-837C060B4976}"/>
              </a:ext>
            </a:extLst>
          </p:cNvPr>
          <p:cNvSpPr>
            <a:spLocks noChangeArrowheads="1"/>
          </p:cNvSpPr>
          <p:nvPr/>
        </p:nvSpPr>
        <p:spPr bwMode="auto">
          <a:xfrm rot="10800000" flipV="1">
            <a:off x="-33338" y="3916363"/>
            <a:ext cx="609601" cy="366712"/>
          </a:xfrm>
          <a:prstGeom prst="rect">
            <a:avLst/>
          </a:prstGeom>
          <a:noFill/>
          <a:ln w="9525">
            <a:noFill/>
            <a:miter lim="800000"/>
            <a:headEnd/>
            <a:tailEnd/>
          </a:ln>
        </p:spPr>
        <p:txBody>
          <a:bodyPr>
            <a:spAutoFit/>
          </a:bodyPr>
          <a:lstStyle/>
          <a:p>
            <a:pPr eaLnBrk="0" hangingPunct="0">
              <a:defRPr/>
            </a:pPr>
            <a:r>
              <a:rPr lang="en-US" dirty="0">
                <a:solidFill>
                  <a:schemeClr val="bg1">
                    <a:lumMod val="50000"/>
                  </a:schemeClr>
                </a:solidFill>
                <a:latin typeface="Arial" charset="0"/>
              </a:rPr>
              <a:t>50</a:t>
            </a:r>
          </a:p>
        </p:txBody>
      </p:sp>
      <p:sp>
        <p:nvSpPr>
          <p:cNvPr id="48140" name="Rectangle 12">
            <a:extLst>
              <a:ext uri="{FF2B5EF4-FFF2-40B4-BE49-F238E27FC236}">
                <a16:creationId xmlns:a16="http://schemas.microsoft.com/office/drawing/2014/main" id="{BDAD209B-4034-4313-BA25-418F875A25C4}"/>
              </a:ext>
            </a:extLst>
          </p:cNvPr>
          <p:cNvSpPr>
            <a:spLocks noChangeArrowheads="1"/>
          </p:cNvSpPr>
          <p:nvPr/>
        </p:nvSpPr>
        <p:spPr bwMode="auto">
          <a:xfrm rot="10800000" flipV="1">
            <a:off x="-101600" y="2390775"/>
            <a:ext cx="847725" cy="366713"/>
          </a:xfrm>
          <a:prstGeom prst="rect">
            <a:avLst/>
          </a:prstGeom>
          <a:noFill/>
          <a:ln w="9525">
            <a:noFill/>
            <a:miter lim="800000"/>
            <a:headEnd/>
            <a:tailEnd/>
          </a:ln>
        </p:spPr>
        <p:txBody>
          <a:bodyPr>
            <a:spAutoFit/>
          </a:bodyPr>
          <a:lstStyle/>
          <a:p>
            <a:pPr eaLnBrk="0" hangingPunct="0">
              <a:defRPr/>
            </a:pPr>
            <a:r>
              <a:rPr lang="en-US" b="1" dirty="0">
                <a:solidFill>
                  <a:schemeClr val="bg1">
                    <a:lumMod val="50000"/>
                  </a:schemeClr>
                </a:solidFill>
                <a:latin typeface="Arial" charset="0"/>
              </a:rPr>
              <a:t>100</a:t>
            </a:r>
          </a:p>
        </p:txBody>
      </p:sp>
      <p:sp>
        <p:nvSpPr>
          <p:cNvPr id="18444" name="Text Box 13">
            <a:extLst>
              <a:ext uri="{FF2B5EF4-FFF2-40B4-BE49-F238E27FC236}">
                <a16:creationId xmlns:a16="http://schemas.microsoft.com/office/drawing/2014/main" id="{E268D385-2DFB-40F0-9C92-0115C8FA52AE}"/>
              </a:ext>
            </a:extLst>
          </p:cNvPr>
          <p:cNvSpPr txBox="1">
            <a:spLocks noChangeArrowheads="1"/>
          </p:cNvSpPr>
          <p:nvPr/>
        </p:nvSpPr>
        <p:spPr bwMode="auto">
          <a:xfrm>
            <a:off x="0" y="106680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tr-TR" altLang="en-US" sz="2800" dirty="0">
                <a:solidFill>
                  <a:srgbClr val="FFFF00"/>
                </a:solidFill>
              </a:rPr>
              <a:t>Publications in Pubmed</a:t>
            </a:r>
            <a:endParaRPr lang="en-US" altLang="en-US" sz="2800" dirty="0">
              <a:solidFill>
                <a:srgbClr val="FFFF00"/>
              </a:solidFill>
            </a:endParaRPr>
          </a:p>
        </p:txBody>
      </p:sp>
      <p:sp>
        <p:nvSpPr>
          <p:cNvPr id="5" name="Content Placeholder 4">
            <a:extLst>
              <a:ext uri="{FF2B5EF4-FFF2-40B4-BE49-F238E27FC236}">
                <a16:creationId xmlns:a16="http://schemas.microsoft.com/office/drawing/2014/main" id="{12D65F11-BAA4-477A-9E6F-BC1C7C78EE6D}"/>
              </a:ext>
            </a:extLst>
          </p:cNvPr>
          <p:cNvSpPr>
            <a:spLocks noGrp="1"/>
          </p:cNvSpPr>
          <p:nvPr>
            <p:ph idx="1"/>
          </p:nvPr>
        </p:nvSpPr>
        <p:spPr>
          <a:xfrm>
            <a:off x="576263" y="1766088"/>
            <a:ext cx="8212629" cy="4360391"/>
          </a:xfrm>
        </p:spPr>
        <p:txBody>
          <a:bodyPr/>
          <a:lstStyle/>
          <a:p>
            <a:endParaRPr lang="en-US" dirty="0"/>
          </a:p>
        </p:txBody>
      </p:sp>
      <p:sp>
        <p:nvSpPr>
          <p:cNvPr id="14" name="13 Altbilgi Yer Tutucusu">
            <a:extLst>
              <a:ext uri="{FF2B5EF4-FFF2-40B4-BE49-F238E27FC236}">
                <a16:creationId xmlns:a16="http://schemas.microsoft.com/office/drawing/2014/main" id="{738DA9DA-2DEF-4BB6-9B4B-0530CF842A35}"/>
              </a:ext>
            </a:extLst>
          </p:cNvPr>
          <p:cNvSpPr>
            <a:spLocks noGrp="1"/>
          </p:cNvSpPr>
          <p:nvPr>
            <p:ph type="ftr" sz="quarter" idx="11"/>
          </p:nvPr>
        </p:nvSpPr>
        <p:spPr/>
        <p:txBody>
          <a:bodyPr/>
          <a:lstStyle/>
          <a:p>
            <a:pPr>
              <a:defRPr/>
            </a:pPr>
            <a:endParaRPr lang="tr-TR" sz="800" dirty="0"/>
          </a:p>
        </p:txBody>
      </p:sp>
      <p:sp>
        <p:nvSpPr>
          <p:cNvPr id="4" name="Title 3">
            <a:extLst>
              <a:ext uri="{FF2B5EF4-FFF2-40B4-BE49-F238E27FC236}">
                <a16:creationId xmlns:a16="http://schemas.microsoft.com/office/drawing/2014/main" id="{85675B5C-3EED-4691-8ED7-6A35842125D1}"/>
              </a:ext>
            </a:extLst>
          </p:cNvPr>
          <p:cNvSpPr>
            <a:spLocks noGrp="1"/>
          </p:cNvSpPr>
          <p:nvPr>
            <p:ph type="title"/>
          </p:nvPr>
        </p:nvSpPr>
        <p:spPr/>
        <p:txBody>
          <a:bodyPr/>
          <a:lstStyle/>
          <a:p>
            <a:r>
              <a:rPr lang="en-US" altLang="en-US" b="1" dirty="0"/>
              <a:t>URS FOR RENAL CALCULI</a:t>
            </a:r>
            <a:br>
              <a:rPr lang="en-US" altLang="en-US" b="1" dirty="0">
                <a:solidFill>
                  <a:schemeClr val="hlink"/>
                </a:solidFill>
              </a:rPr>
            </a:br>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BDDB7354-7BAD-4029-A697-E6BC960D83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22504" y="1719262"/>
            <a:ext cx="6600129" cy="4950097"/>
          </a:xfr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00F7A0-A5B2-4700-B685-13F8180C658C}"/>
              </a:ext>
            </a:extLst>
          </p:cNvPr>
          <p:cNvSpPr>
            <a:spLocks noGrp="1"/>
          </p:cNvSpPr>
          <p:nvPr>
            <p:ph type="title"/>
          </p:nvPr>
        </p:nvSpPr>
        <p:spPr/>
        <p:txBody>
          <a:bodyPr/>
          <a:lstStyle/>
          <a:p>
            <a:r>
              <a:rPr lang="en-US" dirty="0"/>
              <a:t>Procedures choice changed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77AACE7-328C-4474-A23A-B3C49139E035}"/>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957B0F34-B74D-4478-956C-0B9E6A846239}"/>
              </a:ext>
            </a:extLst>
          </p:cNvPr>
          <p:cNvSpPr>
            <a:spLocks noGrp="1"/>
          </p:cNvSpPr>
          <p:nvPr>
            <p:ph type="title"/>
          </p:nvPr>
        </p:nvSpPr>
        <p:spPr/>
        <p:txBody>
          <a:bodyPr/>
          <a:lstStyle/>
          <a:p>
            <a:r>
              <a:rPr lang="en-US" dirty="0"/>
              <a:t>Why are we using ureteroscopy more </a:t>
            </a:r>
          </a:p>
        </p:txBody>
      </p:sp>
      <p:pic>
        <p:nvPicPr>
          <p:cNvPr id="4" name="Picture 3" descr="Kidney and Bladder Stones, Max Broedel 1906">
            <a:extLst>
              <a:ext uri="{FF2B5EF4-FFF2-40B4-BE49-F238E27FC236}">
                <a16:creationId xmlns:a16="http://schemas.microsoft.com/office/drawing/2014/main" id="{F7007587-ED6C-4FAC-8560-11CF00F530D2}"/>
              </a:ext>
            </a:extLst>
          </p:cNvPr>
          <p:cNvPicPr>
            <a:picLocks noChangeAspect="1" noChangeArrowheads="1"/>
          </p:cNvPicPr>
          <p:nvPr/>
        </p:nvPicPr>
        <p:blipFill>
          <a:blip r:embed="rId3"/>
          <a:srcRect/>
          <a:stretch>
            <a:fillRect/>
          </a:stretch>
        </p:blipFill>
        <p:spPr bwMode="auto">
          <a:xfrm>
            <a:off x="7010400" y="0"/>
            <a:ext cx="2133600" cy="6741368"/>
          </a:xfrm>
          <a:prstGeom prst="rect">
            <a:avLst/>
          </a:prstGeom>
          <a:noFill/>
          <a:ln w="9525">
            <a:noFill/>
            <a:miter lim="800000"/>
            <a:headEnd/>
            <a:tailEnd/>
          </a:ln>
        </p:spPr>
      </p:pic>
    </p:spTree>
    <p:extLst>
      <p:ext uri="{BB962C8B-B14F-4D97-AF65-F5344CB8AC3E}">
        <p14:creationId xmlns:p14="http://schemas.microsoft.com/office/powerpoint/2010/main" val="3180950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a:extLst>
              <a:ext uri="{FF2B5EF4-FFF2-40B4-BE49-F238E27FC236}">
                <a16:creationId xmlns:a16="http://schemas.microsoft.com/office/drawing/2014/main" id="{8158FD11-2E18-4431-976F-714F6064DE4B}"/>
              </a:ext>
            </a:extLst>
          </p:cNvPr>
          <p:cNvSpPr>
            <a:spLocks noGrp="1" noChangeArrowheads="1"/>
          </p:cNvSpPr>
          <p:nvPr>
            <p:ph sz="half" idx="1"/>
          </p:nvPr>
        </p:nvSpPr>
        <p:spPr>
          <a:xfrm>
            <a:off x="457200" y="1719072"/>
            <a:ext cx="4038600" cy="4911598"/>
          </a:xfrm>
        </p:spPr>
        <p:txBody>
          <a:bodyPr>
            <a:normAutofit fontScale="92500" lnSpcReduction="10000"/>
          </a:bodyPr>
          <a:lstStyle/>
          <a:p>
            <a:r>
              <a:rPr lang="en-US" sz="2600" dirty="0">
                <a:solidFill>
                  <a:schemeClr val="tx1"/>
                </a:solidFill>
              </a:rPr>
              <a:t>First rigid ureteroscope was made in 1960</a:t>
            </a:r>
          </a:p>
          <a:p>
            <a:pPr marL="45720" indent="0">
              <a:buNone/>
            </a:pPr>
            <a:endParaRPr lang="en-US" sz="2600" dirty="0">
              <a:solidFill>
                <a:schemeClr val="tx1"/>
              </a:solidFill>
            </a:endParaRPr>
          </a:p>
          <a:p>
            <a:pPr>
              <a:defRPr/>
            </a:pPr>
            <a:r>
              <a:rPr lang="en-US" sz="2600" dirty="0">
                <a:solidFill>
                  <a:schemeClr val="tx1"/>
                </a:solidFill>
              </a:rPr>
              <a:t>Perez Castro in 1980 proposed and promoted rigid </a:t>
            </a:r>
            <a:r>
              <a:rPr lang="en-US" sz="2600" dirty="0" err="1">
                <a:solidFill>
                  <a:schemeClr val="tx1"/>
                </a:solidFill>
              </a:rPr>
              <a:t>ureterorenoscopy</a:t>
            </a:r>
            <a:r>
              <a:rPr lang="en-US" sz="2600" dirty="0">
                <a:solidFill>
                  <a:schemeClr val="tx1"/>
                </a:solidFill>
              </a:rPr>
              <a:t> in the treatment of stones  </a:t>
            </a:r>
          </a:p>
          <a:p>
            <a:pPr>
              <a:defRPr/>
            </a:pPr>
            <a:endParaRPr lang="en-US" sz="2600" dirty="0">
              <a:solidFill>
                <a:schemeClr val="tx1"/>
              </a:solidFill>
              <a:ea typeface="+mn-ea"/>
            </a:endParaRPr>
          </a:p>
          <a:p>
            <a:pPr>
              <a:defRPr/>
            </a:pPr>
            <a:r>
              <a:rPr lang="en-US" sz="2600" dirty="0" err="1">
                <a:solidFill>
                  <a:schemeClr val="tx1"/>
                </a:solidFill>
                <a:ea typeface="+mn-ea"/>
              </a:rPr>
              <a:t>fURS</a:t>
            </a:r>
            <a:r>
              <a:rPr lang="en-US" sz="2600" dirty="0">
                <a:solidFill>
                  <a:schemeClr val="tx1"/>
                </a:solidFill>
                <a:ea typeface="+mn-ea"/>
              </a:rPr>
              <a:t> 1998</a:t>
            </a:r>
            <a:endParaRPr lang="en-US" dirty="0">
              <a:solidFill>
                <a:schemeClr val="tx1"/>
              </a:solidFill>
              <a:ea typeface="+mn-ea"/>
            </a:endParaRPr>
          </a:p>
          <a:p>
            <a:pPr>
              <a:buNone/>
            </a:pPr>
            <a:endParaRPr lang="en-US" altLang="en-US" dirty="0">
              <a:solidFill>
                <a:schemeClr val="tx1"/>
              </a:solidFill>
            </a:endParaRPr>
          </a:p>
          <a:p>
            <a:pPr>
              <a:buNone/>
            </a:pPr>
            <a:r>
              <a:rPr lang="en-US" sz="1200" dirty="0">
                <a:solidFill>
                  <a:schemeClr val="tx1"/>
                </a:solidFill>
              </a:rPr>
              <a:t>Perez Castro E et al </a:t>
            </a:r>
            <a:r>
              <a:rPr lang="en-US" sz="1200" dirty="0" err="1">
                <a:solidFill>
                  <a:schemeClr val="tx1"/>
                </a:solidFill>
              </a:rPr>
              <a:t>ureterorrenoscopia</a:t>
            </a:r>
            <a:r>
              <a:rPr lang="en-US" sz="1200" dirty="0">
                <a:solidFill>
                  <a:schemeClr val="tx1"/>
                </a:solidFill>
              </a:rPr>
              <a:t> </a:t>
            </a:r>
            <a:r>
              <a:rPr lang="en-US" sz="1200" dirty="0" err="1">
                <a:solidFill>
                  <a:schemeClr val="tx1"/>
                </a:solidFill>
              </a:rPr>
              <a:t>transuretral</a:t>
            </a:r>
            <a:r>
              <a:rPr lang="en-US" sz="1200" dirty="0">
                <a:solidFill>
                  <a:schemeClr val="tx1"/>
                </a:solidFill>
              </a:rPr>
              <a:t>. Un actual </a:t>
            </a:r>
            <a:r>
              <a:rPr lang="en-US" sz="1200" dirty="0" err="1">
                <a:solidFill>
                  <a:schemeClr val="tx1"/>
                </a:solidFill>
              </a:rPr>
              <a:t>proceder</a:t>
            </a:r>
            <a:r>
              <a:rPr lang="en-US" sz="1200" dirty="0">
                <a:solidFill>
                  <a:schemeClr val="tx1"/>
                </a:solidFill>
              </a:rPr>
              <a:t> </a:t>
            </a:r>
            <a:r>
              <a:rPr lang="en-US" sz="1200" dirty="0" err="1">
                <a:solidFill>
                  <a:schemeClr val="tx1"/>
                </a:solidFill>
              </a:rPr>
              <a:t>urologico</a:t>
            </a:r>
            <a:r>
              <a:rPr lang="en-US" sz="1200" dirty="0">
                <a:solidFill>
                  <a:schemeClr val="tx1"/>
                </a:solidFill>
              </a:rPr>
              <a:t>. Arch </a:t>
            </a:r>
            <a:r>
              <a:rPr lang="en-US" sz="1200" dirty="0" err="1">
                <a:solidFill>
                  <a:schemeClr val="tx1"/>
                </a:solidFill>
              </a:rPr>
              <a:t>Esp</a:t>
            </a:r>
            <a:r>
              <a:rPr lang="en-US" sz="1200" dirty="0">
                <a:solidFill>
                  <a:schemeClr val="tx1"/>
                </a:solidFill>
              </a:rPr>
              <a:t> Urol. 1980; 23:5</a:t>
            </a:r>
            <a:endParaRPr lang="tr-TR" altLang="en-US" sz="1200" dirty="0">
              <a:solidFill>
                <a:schemeClr val="tx1"/>
              </a:solidFill>
            </a:endParaRPr>
          </a:p>
          <a:p>
            <a:pPr marL="45720" indent="0" eaLnBrk="1" hangingPunct="1">
              <a:buNone/>
              <a:defRPr/>
            </a:pPr>
            <a:endParaRPr lang="tr-TR" dirty="0">
              <a:ea typeface="+mn-ea"/>
            </a:endParaRPr>
          </a:p>
        </p:txBody>
      </p:sp>
      <p:sp>
        <p:nvSpPr>
          <p:cNvPr id="4" name="3 Altbilgi Yer Tutucusu">
            <a:extLst>
              <a:ext uri="{FF2B5EF4-FFF2-40B4-BE49-F238E27FC236}">
                <a16:creationId xmlns:a16="http://schemas.microsoft.com/office/drawing/2014/main" id="{85C94EDE-09A7-42F5-A4FA-A82C066D16C3}"/>
              </a:ext>
            </a:extLst>
          </p:cNvPr>
          <p:cNvSpPr>
            <a:spLocks noGrp="1"/>
          </p:cNvSpPr>
          <p:nvPr>
            <p:ph type="ftr" sz="quarter" idx="11"/>
          </p:nvPr>
        </p:nvSpPr>
        <p:spPr/>
        <p:txBody>
          <a:bodyPr/>
          <a:lstStyle/>
          <a:p>
            <a:pPr>
              <a:defRPr/>
            </a:pPr>
            <a:endParaRPr lang="tr-TR" sz="800" dirty="0"/>
          </a:p>
        </p:txBody>
      </p:sp>
      <p:sp>
        <p:nvSpPr>
          <p:cNvPr id="26626" name="Rectangle 2">
            <a:extLst>
              <a:ext uri="{FF2B5EF4-FFF2-40B4-BE49-F238E27FC236}">
                <a16:creationId xmlns:a16="http://schemas.microsoft.com/office/drawing/2014/main" id="{4DE230D4-9550-445E-B6B8-E0E97144A33A}"/>
              </a:ext>
            </a:extLst>
          </p:cNvPr>
          <p:cNvSpPr>
            <a:spLocks noGrp="1" noChangeArrowheads="1"/>
          </p:cNvSpPr>
          <p:nvPr>
            <p:ph type="title"/>
          </p:nvPr>
        </p:nvSpPr>
        <p:spPr/>
        <p:txBody>
          <a:bodyPr/>
          <a:lstStyle/>
          <a:p>
            <a:pPr eaLnBrk="1" hangingPunct="1"/>
            <a:r>
              <a:rPr lang="en-US" altLang="en-US" b="1" dirty="0">
                <a:solidFill>
                  <a:srgbClr val="FFFF00"/>
                </a:solidFill>
              </a:rPr>
              <a:t>history</a:t>
            </a:r>
            <a:endParaRPr lang="tr-TR" altLang="en-US" b="1" dirty="0">
              <a:solidFill>
                <a:srgbClr val="FFFF00"/>
              </a:solidFill>
            </a:endParaRPr>
          </a:p>
        </p:txBody>
      </p:sp>
      <p:pic>
        <p:nvPicPr>
          <p:cNvPr id="6" name="Content Placeholder 5">
            <a:extLst>
              <a:ext uri="{FF2B5EF4-FFF2-40B4-BE49-F238E27FC236}">
                <a16:creationId xmlns:a16="http://schemas.microsoft.com/office/drawing/2014/main" id="{0134F2EF-1C9A-47C3-BE29-65FFA7F01029}"/>
              </a:ext>
            </a:extLst>
          </p:cNvPr>
          <p:cNvPicPr>
            <a:picLocks noGrp="1" noChangeAspect="1"/>
          </p:cNvPicPr>
          <p:nvPr>
            <p:ph sz="half" idx="2"/>
          </p:nvPr>
        </p:nvPicPr>
        <p:blipFill>
          <a:blip r:embed="rId2"/>
          <a:stretch>
            <a:fillRect/>
          </a:stretch>
        </p:blipFill>
        <p:spPr>
          <a:xfrm>
            <a:off x="5292080" y="1719072"/>
            <a:ext cx="1446345" cy="4722761"/>
          </a:xfrm>
          <a:prstGeom prst="rect">
            <a:avLst/>
          </a:prstGeom>
        </p:spPr>
      </p:pic>
      <p:pic>
        <p:nvPicPr>
          <p:cNvPr id="7" name="Picture 6">
            <a:extLst>
              <a:ext uri="{FF2B5EF4-FFF2-40B4-BE49-F238E27FC236}">
                <a16:creationId xmlns:a16="http://schemas.microsoft.com/office/drawing/2014/main" id="{BA0731E3-10F2-424B-A1BE-47FCF04A1CA0}"/>
              </a:ext>
            </a:extLst>
          </p:cNvPr>
          <p:cNvPicPr>
            <a:picLocks noChangeAspect="1"/>
          </p:cNvPicPr>
          <p:nvPr/>
        </p:nvPicPr>
        <p:blipFill>
          <a:blip r:embed="rId3"/>
          <a:stretch>
            <a:fillRect/>
          </a:stretch>
        </p:blipFill>
        <p:spPr>
          <a:xfrm>
            <a:off x="6947507" y="1651783"/>
            <a:ext cx="2183877" cy="44746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97B426-3A7F-4280-A87E-909E6A9D0898}"/>
              </a:ext>
            </a:extLst>
          </p:cNvPr>
          <p:cNvSpPr>
            <a:spLocks noGrp="1"/>
          </p:cNvSpPr>
          <p:nvPr>
            <p:ph idx="1"/>
          </p:nvPr>
        </p:nvSpPr>
        <p:spPr>
          <a:xfrm>
            <a:off x="380999" y="1556792"/>
            <a:ext cx="8407893" cy="4945361"/>
          </a:xfrm>
        </p:spPr>
        <p:txBody>
          <a:bodyPr>
            <a:normAutofit lnSpcReduction="10000"/>
          </a:bodyPr>
          <a:lstStyle/>
          <a:p>
            <a:pPr>
              <a:defRPr/>
            </a:pPr>
            <a:endParaRPr lang="en-US" b="1" dirty="0"/>
          </a:p>
          <a:p>
            <a:pPr>
              <a:defRPr/>
            </a:pPr>
            <a:r>
              <a:rPr lang="tr-TR" sz="2400" b="1" dirty="0">
                <a:latin typeface="Calibri" pitchFamily="34" charset="0"/>
              </a:rPr>
              <a:t>Smaller outer diameter</a:t>
            </a:r>
            <a:endParaRPr lang="en-US" sz="2400" b="1" dirty="0">
              <a:latin typeface="Calibri" pitchFamily="34" charset="0"/>
            </a:endParaRPr>
          </a:p>
          <a:p>
            <a:pPr>
              <a:defRPr/>
            </a:pPr>
            <a:r>
              <a:rPr lang="tr-TR" sz="2400" b="1" dirty="0">
                <a:latin typeface="Calibri" pitchFamily="34" charset="0"/>
              </a:rPr>
              <a:t>larger working channel</a:t>
            </a:r>
            <a:endParaRPr lang="en-US" sz="2400" b="1" dirty="0">
              <a:latin typeface="Calibri" pitchFamily="34" charset="0"/>
            </a:endParaRPr>
          </a:p>
          <a:p>
            <a:pPr>
              <a:defRPr/>
            </a:pPr>
            <a:r>
              <a:rPr lang="en-US" altLang="en-US" sz="2400" b="1" dirty="0">
                <a:latin typeface="Arial" panose="020B0604020202020204" pitchFamily="34" charset="0"/>
                <a:ea typeface="ＭＳ Ｐゴシック" panose="020B0600070205080204" pitchFamily="34" charset="-128"/>
              </a:rPr>
              <a:t>Impressive deflection (270-275</a:t>
            </a:r>
            <a:r>
              <a:rPr lang="en-US" altLang="en-US" sz="2400" b="1" baseline="30000" dirty="0">
                <a:latin typeface="Arial" panose="020B0604020202020204" pitchFamily="34" charset="0"/>
                <a:ea typeface="ＭＳ Ｐゴシック" panose="020B0600070205080204" pitchFamily="34" charset="-128"/>
              </a:rPr>
              <a:t>o</a:t>
            </a:r>
            <a:r>
              <a:rPr lang="en-US" altLang="en-US" sz="2400" b="1" dirty="0">
                <a:latin typeface="Arial" panose="020B0604020202020204" pitchFamily="34" charset="0"/>
                <a:ea typeface="ＭＳ Ｐゴシック" panose="020B0600070205080204" pitchFamily="34" charset="-128"/>
              </a:rPr>
              <a:t>)</a:t>
            </a:r>
            <a:endParaRPr lang="en-US" sz="2400" b="1" dirty="0">
              <a:latin typeface="Calibri" pitchFamily="34" charset="0"/>
            </a:endParaRPr>
          </a:p>
          <a:p>
            <a:pPr>
              <a:defRPr/>
            </a:pPr>
            <a:r>
              <a:rPr lang="tr-TR" sz="2400" b="1" dirty="0" err="1">
                <a:latin typeface="Calibri" pitchFamily="34" charset="0"/>
              </a:rPr>
              <a:t>Better</a:t>
            </a:r>
            <a:r>
              <a:rPr lang="tr-TR" sz="2400" b="1" dirty="0">
                <a:latin typeface="Calibri" pitchFamily="34" charset="0"/>
              </a:rPr>
              <a:t> </a:t>
            </a:r>
            <a:r>
              <a:rPr lang="tr-TR" sz="2400" b="1" dirty="0" err="1">
                <a:latin typeface="Calibri" pitchFamily="34" charset="0"/>
              </a:rPr>
              <a:t>fibre</a:t>
            </a:r>
            <a:r>
              <a:rPr lang="tr-TR" sz="2400" b="1" dirty="0">
                <a:latin typeface="Calibri" pitchFamily="34" charset="0"/>
              </a:rPr>
              <a:t> </a:t>
            </a:r>
            <a:r>
              <a:rPr lang="tr-TR" sz="2400" b="1" dirty="0" err="1">
                <a:latin typeface="Calibri" pitchFamily="34" charset="0"/>
              </a:rPr>
              <a:t>optics</a:t>
            </a:r>
            <a:r>
              <a:rPr lang="tr-TR" sz="2400" b="1" dirty="0">
                <a:latin typeface="Calibri" pitchFamily="34" charset="0"/>
              </a:rPr>
              <a:t> </a:t>
            </a:r>
            <a:r>
              <a:rPr lang="tr-TR" sz="2400" b="1" dirty="0" err="1">
                <a:latin typeface="Calibri" pitchFamily="34" charset="0"/>
              </a:rPr>
              <a:t>are</a:t>
            </a:r>
            <a:r>
              <a:rPr lang="tr-TR" sz="2400" b="1" dirty="0">
                <a:latin typeface="Calibri" pitchFamily="34" charset="0"/>
              </a:rPr>
              <a:t> </a:t>
            </a:r>
            <a:r>
              <a:rPr lang="tr-TR" sz="2400" b="1" dirty="0" err="1">
                <a:latin typeface="Calibri" pitchFamily="34" charset="0"/>
              </a:rPr>
              <a:t>now</a:t>
            </a:r>
            <a:r>
              <a:rPr lang="tr-TR" sz="2400" b="1" dirty="0">
                <a:latin typeface="Calibri" pitchFamily="34" charset="0"/>
              </a:rPr>
              <a:t> </a:t>
            </a:r>
            <a:r>
              <a:rPr lang="tr-TR" sz="2400" b="1" dirty="0" err="1">
                <a:latin typeface="Calibri" pitchFamily="34" charset="0"/>
              </a:rPr>
              <a:t>available</a:t>
            </a:r>
            <a:endParaRPr lang="en-US" sz="2400" b="1" dirty="0">
              <a:latin typeface="Calibri" pitchFamily="34" charset="0"/>
            </a:endParaRPr>
          </a:p>
          <a:p>
            <a:pPr>
              <a:defRPr/>
            </a:pPr>
            <a:r>
              <a:rPr lang="en-US" altLang="en-US" sz="2400" b="1" dirty="0">
                <a:latin typeface="Calibri" pitchFamily="34" charset="0"/>
              </a:rPr>
              <a:t>Lower costs + increased safety</a:t>
            </a:r>
          </a:p>
          <a:p>
            <a:pPr>
              <a:defRPr/>
            </a:pPr>
            <a:r>
              <a:rPr lang="en-US" altLang="en-US" sz="2400" b="1" dirty="0">
                <a:latin typeface="Calibri" pitchFamily="34" charset="0"/>
              </a:rPr>
              <a:t>Low complications</a:t>
            </a:r>
          </a:p>
          <a:p>
            <a:pPr>
              <a:defRPr/>
            </a:pPr>
            <a:r>
              <a:rPr lang="en-US" altLang="en-US" sz="2400" b="1" dirty="0">
                <a:latin typeface="Calibri" pitchFamily="34" charset="0"/>
              </a:rPr>
              <a:t>Reduced LOS</a:t>
            </a:r>
            <a:endParaRPr lang="en-US" sz="2400" b="1" dirty="0">
              <a:latin typeface="Calibri" pitchFamily="34" charset="0"/>
            </a:endParaRPr>
          </a:p>
          <a:p>
            <a:pPr>
              <a:defRPr/>
            </a:pPr>
            <a:r>
              <a:rPr lang="en-US" sz="2400" b="1" dirty="0">
                <a:latin typeface="Calibri" pitchFamily="34" charset="0"/>
              </a:rPr>
              <a:t>High SFE</a:t>
            </a:r>
          </a:p>
          <a:p>
            <a:pPr>
              <a:defRPr/>
            </a:pPr>
            <a:endParaRPr lang="en-US" b="1" dirty="0">
              <a:latin typeface="Calibri" pitchFamily="34" charset="0"/>
            </a:endParaRPr>
          </a:p>
          <a:p>
            <a:pPr marL="45720" indent="0">
              <a:buNone/>
              <a:defRPr/>
            </a:pPr>
            <a:r>
              <a:rPr lang="tr-TR" sz="1600" b="1" dirty="0">
                <a:latin typeface="Calibri" pitchFamily="34" charset="0"/>
              </a:rPr>
              <a:t>Retrograde flexible ureterorenoscopic holmium-YAG laser lithotripsy: the new gold standard </a:t>
            </a:r>
          </a:p>
          <a:p>
            <a:pPr marL="45720" indent="0">
              <a:buNone/>
              <a:defRPr/>
            </a:pPr>
            <a:r>
              <a:rPr lang="tr-TR" sz="1600" b="1" dirty="0">
                <a:latin typeface="Calibri" pitchFamily="34" charset="0"/>
              </a:rPr>
              <a:t>Gould DL. et.al. - Tech.Urol.;1998 Mar;4(1):22-4.</a:t>
            </a:r>
          </a:p>
          <a:p>
            <a:endParaRPr lang="en-US" dirty="0"/>
          </a:p>
        </p:txBody>
      </p:sp>
      <p:sp>
        <p:nvSpPr>
          <p:cNvPr id="3" name="Title 2">
            <a:extLst>
              <a:ext uri="{FF2B5EF4-FFF2-40B4-BE49-F238E27FC236}">
                <a16:creationId xmlns:a16="http://schemas.microsoft.com/office/drawing/2014/main" id="{D7004FE9-3A94-45B0-BD1C-A1423A1C8C13}"/>
              </a:ext>
            </a:extLst>
          </p:cNvPr>
          <p:cNvSpPr>
            <a:spLocks noGrp="1"/>
          </p:cNvSpPr>
          <p:nvPr>
            <p:ph type="title"/>
          </p:nvPr>
        </p:nvSpPr>
        <p:spPr/>
        <p:txBody>
          <a:bodyPr/>
          <a:lstStyle/>
          <a:p>
            <a:r>
              <a:rPr lang="en-US" dirty="0"/>
              <a:t>Improved design furs</a:t>
            </a:r>
          </a:p>
        </p:txBody>
      </p:sp>
    </p:spTree>
    <p:extLst>
      <p:ext uri="{BB962C8B-B14F-4D97-AF65-F5344CB8AC3E}">
        <p14:creationId xmlns:p14="http://schemas.microsoft.com/office/powerpoint/2010/main" val="425058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E7D9-A1E6-489F-8070-20758863D53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9E9E397-15EC-43BA-8A42-93AD6EF62FE0}"/>
              </a:ext>
            </a:extLst>
          </p:cNvPr>
          <p:cNvPicPr>
            <a:picLocks noChangeAspect="1"/>
          </p:cNvPicPr>
          <p:nvPr/>
        </p:nvPicPr>
        <p:blipFill>
          <a:blip r:embed="rId2"/>
          <a:stretch>
            <a:fillRect/>
          </a:stretch>
        </p:blipFill>
        <p:spPr>
          <a:xfrm>
            <a:off x="0" y="37617"/>
            <a:ext cx="9144000" cy="6782765"/>
          </a:xfrm>
          <a:prstGeom prst="rect">
            <a:avLst/>
          </a:prstGeom>
        </p:spPr>
      </p:pic>
    </p:spTree>
    <p:extLst>
      <p:ext uri="{BB962C8B-B14F-4D97-AF65-F5344CB8AC3E}">
        <p14:creationId xmlns:p14="http://schemas.microsoft.com/office/powerpoint/2010/main" val="34865465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kyanus">
  <a:themeElements>
    <a:clrScheme name="Okyanus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kyanus">
      <a:majorFont>
        <a:latin typeface="Tahoma"/>
        <a:ea typeface=""/>
        <a:cs typeface=""/>
      </a:majorFont>
      <a:minorFont>
        <a:latin typeface="Tahom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kyanus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kyanus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kyanus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kyanus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kyanus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kyanus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kyanus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kyanus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CM china 2017">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r">
          <a:defRPr sz="2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emplate>
  <TotalTime>11867</TotalTime>
  <Words>899</Words>
  <Application>Microsoft Macintosh PowerPoint</Application>
  <PresentationFormat>On-screen Show (4:3)</PresentationFormat>
  <Paragraphs>175</Paragraphs>
  <Slides>36</Slides>
  <Notes>13</Notes>
  <HiddenSlides>0</HiddenSlides>
  <MMClips>4</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51" baseType="lpstr">
      <vt:lpstr>Arial</vt:lpstr>
      <vt:lpstr>Arial Black</vt:lpstr>
      <vt:lpstr>Arial Narrow</vt:lpstr>
      <vt:lpstr>Calibri</vt:lpstr>
      <vt:lpstr>Franklin Gothic Medium</vt:lpstr>
      <vt:lpstr>Impact</vt:lpstr>
      <vt:lpstr>Lucida Sans Unicode</vt:lpstr>
      <vt:lpstr>Tahoma</vt:lpstr>
      <vt:lpstr>Wingdings</vt:lpstr>
      <vt:lpstr>Wingdings 2</vt:lpstr>
      <vt:lpstr>Grid</vt:lpstr>
      <vt:lpstr>Okyanus</vt:lpstr>
      <vt:lpstr>Office Theme</vt:lpstr>
      <vt:lpstr>MCM china 2017</vt:lpstr>
      <vt:lpstr>CorelDRAW</vt:lpstr>
      <vt:lpstr>Ureteroscopic Management of Stones: How did the indications change? </vt:lpstr>
      <vt:lpstr>PowerPoint Presentation</vt:lpstr>
      <vt:lpstr>     SURGICAL STONE MANAGEMENT</vt:lpstr>
      <vt:lpstr>URS FOR RENAL CALCULI </vt:lpstr>
      <vt:lpstr>Procedures choice changed</vt:lpstr>
      <vt:lpstr>Why are we using ureteroscopy more </vt:lpstr>
      <vt:lpstr>history</vt:lpstr>
      <vt:lpstr>Improved design furs</vt:lpstr>
      <vt:lpstr>PowerPoint Presentation</vt:lpstr>
      <vt:lpstr>Active and passive deflection</vt:lpstr>
      <vt:lpstr>Better vision digital</vt:lpstr>
      <vt:lpstr>First digital urs experience    Mitchell S. et al.; , J.Endourol.; 2008 Jan;22(1):47-50</vt:lpstr>
      <vt:lpstr>PowerPoint Presentation</vt:lpstr>
      <vt:lpstr>Intra-corporal Lithotripsy</vt:lpstr>
      <vt:lpstr>Holmium LASER</vt:lpstr>
      <vt:lpstr>Wide range of adjuncts</vt:lpstr>
      <vt:lpstr>Disposable flexible URS</vt:lpstr>
      <vt:lpstr>Rotation capability of Roboflex  is better than manual. </vt:lpstr>
      <vt:lpstr>Safety and efficacy of ureteroscopic lithotripsy in obese patients</vt:lpstr>
      <vt:lpstr>f-URS for stones &gt;2cm: A systematic review and meta-analysis   Aboumarzouk OM et.al.; J. Endourol:, 2012</vt:lpstr>
      <vt:lpstr>              3cm stone CT Dec 13</vt:lpstr>
      <vt:lpstr>                     1st stage</vt:lpstr>
      <vt:lpstr>PowerPoint Presentation</vt:lpstr>
      <vt:lpstr>INDICATIONS IN DIFFICULT ACCESS</vt:lpstr>
      <vt:lpstr>ANTEGRADE FLEXIBLE URETEROSCOPY</vt:lpstr>
      <vt:lpstr>PowerPoint Presentation</vt:lpstr>
      <vt:lpstr>Urs IN &gt;1.5CM 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Thank You</vt:lpstr>
    </vt:vector>
  </TitlesOfParts>
  <Company>Peterborough City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theories of stone fomation and metabolic work-up</dc:title>
  <dc:creator>Akiboye, Deji</dc:creator>
  <cp:lastModifiedBy>Samih Al-Hayek</cp:lastModifiedBy>
  <cp:revision>166</cp:revision>
  <dcterms:created xsi:type="dcterms:W3CDTF">2017-04-25T07:21:08Z</dcterms:created>
  <dcterms:modified xsi:type="dcterms:W3CDTF">2019-09-07T10:56:22Z</dcterms:modified>
</cp:coreProperties>
</file>